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8" r:id="rId2"/>
    <p:sldId id="270" r:id="rId3"/>
    <p:sldId id="271" r:id="rId4"/>
    <p:sldId id="279" r:id="rId5"/>
    <p:sldId id="272" r:id="rId6"/>
    <p:sldId id="273" r:id="rId7"/>
    <p:sldId id="274" r:id="rId8"/>
    <p:sldId id="278" r:id="rId9"/>
    <p:sldId id="275" r:id="rId10"/>
    <p:sldId id="277" r:id="rId11"/>
    <p:sldId id="280" r:id="rId12"/>
    <p:sldId id="281" r:id="rId13"/>
    <p:sldId id="282" r:id="rId14"/>
    <p:sldId id="284" r:id="rId15"/>
    <p:sldId id="276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AEAEA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2" y="90"/>
      </p:cViewPr>
      <p:guideLst>
        <p:guide orient="horz" pos="206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A02A3-4552-4224-9B5B-0A9A4DB8AF13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CC72F3-D332-433B-99F2-C040EA6E706A}">
      <dgm:prSet phldrT="[Text]"/>
      <dgm:spPr/>
      <dgm:t>
        <a:bodyPr/>
        <a:lstStyle/>
        <a:p>
          <a:r>
            <a:rPr lang="en-US" noProof="0" dirty="0"/>
            <a:t>Odometry</a:t>
          </a:r>
          <a:r>
            <a:rPr lang="de-DE" dirty="0"/>
            <a:t> Pipeline</a:t>
          </a:r>
          <a:endParaRPr lang="en-US" dirty="0"/>
        </a:p>
      </dgm:t>
    </dgm:pt>
    <dgm:pt modelId="{02FF52B5-5FEE-45CD-8371-047D266638FB}" type="parTrans" cxnId="{1F26493F-76BD-413E-B8C6-8432D32261B7}">
      <dgm:prSet/>
      <dgm:spPr/>
      <dgm:t>
        <a:bodyPr/>
        <a:lstStyle/>
        <a:p>
          <a:endParaRPr lang="en-US"/>
        </a:p>
      </dgm:t>
    </dgm:pt>
    <dgm:pt modelId="{8AD40515-C98F-449D-96A9-0149A33A0F54}" type="sibTrans" cxnId="{1F26493F-76BD-413E-B8C6-8432D32261B7}">
      <dgm:prSet/>
      <dgm:spPr/>
      <dgm:t>
        <a:bodyPr/>
        <a:lstStyle/>
        <a:p>
          <a:endParaRPr lang="en-US"/>
        </a:p>
      </dgm:t>
    </dgm:pt>
    <dgm:pt modelId="{72BAE7A0-B9B9-492C-A921-84D589259ACA}">
      <dgm:prSet phldrT="[Text]"/>
      <dgm:spPr/>
      <dgm:t>
        <a:bodyPr/>
        <a:lstStyle/>
        <a:p>
          <a:r>
            <a:rPr lang="de-DE" dirty="0"/>
            <a:t>2D Features</a:t>
          </a:r>
          <a:endParaRPr lang="en-US" dirty="0"/>
        </a:p>
      </dgm:t>
    </dgm:pt>
    <dgm:pt modelId="{28732091-6434-4C2A-B85F-BF15A35AAF2F}" type="parTrans" cxnId="{8D60D163-2DE2-47FE-BBF2-B496E60A0BFA}">
      <dgm:prSet/>
      <dgm:spPr/>
      <dgm:t>
        <a:bodyPr/>
        <a:lstStyle/>
        <a:p>
          <a:endParaRPr lang="en-US"/>
        </a:p>
      </dgm:t>
    </dgm:pt>
    <dgm:pt modelId="{635440AA-145B-4BAD-B3F2-9CFB4CECD926}" type="sibTrans" cxnId="{8D60D163-2DE2-47FE-BBF2-B496E60A0BFA}">
      <dgm:prSet/>
      <dgm:spPr/>
      <dgm:t>
        <a:bodyPr/>
        <a:lstStyle/>
        <a:p>
          <a:endParaRPr lang="en-US"/>
        </a:p>
      </dgm:t>
    </dgm:pt>
    <dgm:pt modelId="{B336F929-35FD-4A06-A320-BC83FE788461}">
      <dgm:prSet phldrT="[Text]"/>
      <dgm:spPr/>
      <dgm:t>
        <a:bodyPr/>
        <a:lstStyle/>
        <a:p>
          <a:r>
            <a:rPr lang="de-DE" dirty="0"/>
            <a:t>Feature Extractor</a:t>
          </a:r>
          <a:endParaRPr lang="en-US" dirty="0"/>
        </a:p>
      </dgm:t>
    </dgm:pt>
    <dgm:pt modelId="{7013A815-68E2-4B9D-989E-DC0831970DBD}" type="parTrans" cxnId="{95A17FDB-3359-4E2D-9FCB-893A52B7B4BC}">
      <dgm:prSet/>
      <dgm:spPr/>
      <dgm:t>
        <a:bodyPr/>
        <a:lstStyle/>
        <a:p>
          <a:endParaRPr lang="en-US"/>
        </a:p>
      </dgm:t>
    </dgm:pt>
    <dgm:pt modelId="{5A85939D-DE32-4A4D-A9CE-C29BB22C0539}" type="sibTrans" cxnId="{95A17FDB-3359-4E2D-9FCB-893A52B7B4BC}">
      <dgm:prSet/>
      <dgm:spPr/>
      <dgm:t>
        <a:bodyPr/>
        <a:lstStyle/>
        <a:p>
          <a:endParaRPr lang="en-US"/>
        </a:p>
      </dgm:t>
    </dgm:pt>
    <dgm:pt modelId="{977BC8D6-C77B-4760-817C-B4BEE368BBBB}">
      <dgm:prSet phldrT="[Text]"/>
      <dgm:spPr/>
      <dgm:t>
        <a:bodyPr/>
        <a:lstStyle/>
        <a:p>
          <a:r>
            <a:rPr lang="de-DE" dirty="0"/>
            <a:t>Feature Tracker</a:t>
          </a:r>
          <a:endParaRPr lang="en-US" dirty="0"/>
        </a:p>
      </dgm:t>
    </dgm:pt>
    <dgm:pt modelId="{1F1B66CE-9D51-463E-A4AD-C6E7AD1DED10}" type="parTrans" cxnId="{3A181878-9CD0-42DA-849A-971F03BB949D}">
      <dgm:prSet/>
      <dgm:spPr/>
      <dgm:t>
        <a:bodyPr/>
        <a:lstStyle/>
        <a:p>
          <a:endParaRPr lang="en-US"/>
        </a:p>
      </dgm:t>
    </dgm:pt>
    <dgm:pt modelId="{BA5E68E7-F779-411E-88D4-CBC5E583604E}" type="sibTrans" cxnId="{3A181878-9CD0-42DA-849A-971F03BB949D}">
      <dgm:prSet/>
      <dgm:spPr/>
      <dgm:t>
        <a:bodyPr/>
        <a:lstStyle/>
        <a:p>
          <a:endParaRPr lang="en-US"/>
        </a:p>
      </dgm:t>
    </dgm:pt>
    <dgm:pt modelId="{46A241FA-B249-4930-98B1-FBA628DAAEA1}">
      <dgm:prSet phldrT="[Text]"/>
      <dgm:spPr/>
      <dgm:t>
        <a:bodyPr/>
        <a:lstStyle/>
        <a:p>
          <a:r>
            <a:rPr lang="de-DE" dirty="0"/>
            <a:t>3D Point Cloud</a:t>
          </a:r>
          <a:endParaRPr lang="en-US" dirty="0"/>
        </a:p>
      </dgm:t>
    </dgm:pt>
    <dgm:pt modelId="{D41D9552-B520-4190-ADDA-95001574D2B5}" type="parTrans" cxnId="{5877D1EB-1C27-48C4-8A39-48E97341EF12}">
      <dgm:prSet/>
      <dgm:spPr/>
      <dgm:t>
        <a:bodyPr/>
        <a:lstStyle/>
        <a:p>
          <a:endParaRPr lang="en-US"/>
        </a:p>
      </dgm:t>
    </dgm:pt>
    <dgm:pt modelId="{298FEC76-B0E9-4B9A-90B3-A03C9FA1C838}" type="sibTrans" cxnId="{5877D1EB-1C27-48C4-8A39-48E97341EF12}">
      <dgm:prSet/>
      <dgm:spPr/>
      <dgm:t>
        <a:bodyPr/>
        <a:lstStyle/>
        <a:p>
          <a:endParaRPr lang="en-US"/>
        </a:p>
      </dgm:t>
    </dgm:pt>
    <dgm:pt modelId="{A5933E30-7120-4EFB-BED8-8DC91C58D77B}">
      <dgm:prSet phldrT="[Text]"/>
      <dgm:spPr/>
      <dgm:t>
        <a:bodyPr/>
        <a:lstStyle/>
        <a:p>
          <a:r>
            <a:rPr lang="de-DE" dirty="0"/>
            <a:t>Triangulation</a:t>
          </a:r>
          <a:endParaRPr lang="en-US" dirty="0"/>
        </a:p>
      </dgm:t>
    </dgm:pt>
    <dgm:pt modelId="{EC656645-70E8-421E-BD9D-6EB8095BBE6E}" type="parTrans" cxnId="{103E762E-7FA6-44C7-8A7C-610EF79AD595}">
      <dgm:prSet/>
      <dgm:spPr/>
      <dgm:t>
        <a:bodyPr/>
        <a:lstStyle/>
        <a:p>
          <a:endParaRPr lang="en-US"/>
        </a:p>
      </dgm:t>
    </dgm:pt>
    <dgm:pt modelId="{B0B397DF-9785-445F-A91C-B0D02B08050E}" type="sibTrans" cxnId="{103E762E-7FA6-44C7-8A7C-610EF79AD595}">
      <dgm:prSet/>
      <dgm:spPr/>
      <dgm:t>
        <a:bodyPr/>
        <a:lstStyle/>
        <a:p>
          <a:endParaRPr lang="en-US"/>
        </a:p>
      </dgm:t>
    </dgm:pt>
    <dgm:pt modelId="{F3A16D27-3ADB-4768-9670-1FAD8E862B88}">
      <dgm:prSet phldrT="[Text]"/>
      <dgm:spPr/>
      <dgm:t>
        <a:bodyPr/>
        <a:lstStyle/>
        <a:p>
          <a:r>
            <a:rPr lang="en-US" noProof="0" dirty="0"/>
            <a:t>Pose Estimation</a:t>
          </a:r>
        </a:p>
      </dgm:t>
    </dgm:pt>
    <dgm:pt modelId="{69F956AD-1E8F-4079-9FFE-326E7166BBF7}" type="parTrans" cxnId="{FA46B18D-FA76-477B-B701-08B7FC026458}">
      <dgm:prSet/>
      <dgm:spPr/>
      <dgm:t>
        <a:bodyPr/>
        <a:lstStyle/>
        <a:p>
          <a:endParaRPr lang="en-US"/>
        </a:p>
      </dgm:t>
    </dgm:pt>
    <dgm:pt modelId="{51DEBE3E-7885-49FB-BC53-90D3743A11FA}" type="sibTrans" cxnId="{FA46B18D-FA76-477B-B701-08B7FC026458}">
      <dgm:prSet/>
      <dgm:spPr/>
      <dgm:t>
        <a:bodyPr/>
        <a:lstStyle/>
        <a:p>
          <a:endParaRPr lang="en-US"/>
        </a:p>
      </dgm:t>
    </dgm:pt>
    <dgm:pt modelId="{20209EA8-0A0A-41BA-AF18-97F164B70AF8}">
      <dgm:prSet phldrT="[Text]"/>
      <dgm:spPr/>
      <dgm:t>
        <a:bodyPr/>
        <a:lstStyle/>
        <a:p>
          <a:r>
            <a:rPr lang="en-US" noProof="1"/>
            <a:t>Optimization</a:t>
          </a:r>
        </a:p>
      </dgm:t>
    </dgm:pt>
    <dgm:pt modelId="{987B20EC-C84D-41FE-9E3D-C356534A9F96}" type="parTrans" cxnId="{0DA563D9-B7F8-4180-B893-2B90DA6D9622}">
      <dgm:prSet/>
      <dgm:spPr/>
      <dgm:t>
        <a:bodyPr/>
        <a:lstStyle/>
        <a:p>
          <a:endParaRPr lang="en-US"/>
        </a:p>
      </dgm:t>
    </dgm:pt>
    <dgm:pt modelId="{CF5CCD27-3B93-4C13-9037-BE580D1EFE02}" type="sibTrans" cxnId="{0DA563D9-B7F8-4180-B893-2B90DA6D9622}">
      <dgm:prSet/>
      <dgm:spPr/>
      <dgm:t>
        <a:bodyPr/>
        <a:lstStyle/>
        <a:p>
          <a:endParaRPr lang="en-US"/>
        </a:p>
      </dgm:t>
    </dgm:pt>
    <dgm:pt modelId="{32005E29-8094-44C5-9D1C-11FAA11E2BC0}">
      <dgm:prSet phldrT="[Text]"/>
      <dgm:spPr/>
      <dgm:t>
        <a:bodyPr/>
        <a:lstStyle/>
        <a:p>
          <a:r>
            <a:rPr lang="de-DE" dirty="0"/>
            <a:t>Bundle Adjustment</a:t>
          </a:r>
          <a:endParaRPr lang="en-US" dirty="0"/>
        </a:p>
      </dgm:t>
    </dgm:pt>
    <dgm:pt modelId="{078CE7DE-3350-4A0B-983B-36B2958B7031}" type="parTrans" cxnId="{3086DF3A-F68A-4FBE-9434-09749F057F42}">
      <dgm:prSet/>
      <dgm:spPr/>
      <dgm:t>
        <a:bodyPr/>
        <a:lstStyle/>
        <a:p>
          <a:endParaRPr lang="en-US"/>
        </a:p>
      </dgm:t>
    </dgm:pt>
    <dgm:pt modelId="{33C9C44D-11B9-4BC8-9B9F-8A91E6E2DBAA}" type="sibTrans" cxnId="{3086DF3A-F68A-4FBE-9434-09749F057F42}">
      <dgm:prSet/>
      <dgm:spPr/>
      <dgm:t>
        <a:bodyPr/>
        <a:lstStyle/>
        <a:p>
          <a:endParaRPr lang="en-US"/>
        </a:p>
      </dgm:t>
    </dgm:pt>
    <dgm:pt modelId="{E0822FEC-E833-4719-A0F9-6DF05E47F8E4}">
      <dgm:prSet phldrT="[Text]"/>
      <dgm:spPr/>
      <dgm:t>
        <a:bodyPr/>
        <a:lstStyle/>
        <a:p>
          <a:r>
            <a:rPr lang="en-US" noProof="0" dirty="0"/>
            <a:t>Outlier Detection</a:t>
          </a:r>
        </a:p>
      </dgm:t>
    </dgm:pt>
    <dgm:pt modelId="{44E884F9-A08C-4430-8415-230E620A349A}" type="parTrans" cxnId="{4306F944-80DF-472B-8C57-D0639BAE44B8}">
      <dgm:prSet/>
      <dgm:spPr/>
      <dgm:t>
        <a:bodyPr/>
        <a:lstStyle/>
        <a:p>
          <a:endParaRPr lang="en-US"/>
        </a:p>
      </dgm:t>
    </dgm:pt>
    <dgm:pt modelId="{27DCC386-364E-4038-98BB-7C7CB2AED36D}" type="sibTrans" cxnId="{4306F944-80DF-472B-8C57-D0639BAE44B8}">
      <dgm:prSet/>
      <dgm:spPr/>
      <dgm:t>
        <a:bodyPr/>
        <a:lstStyle/>
        <a:p>
          <a:endParaRPr lang="en-US"/>
        </a:p>
      </dgm:t>
    </dgm:pt>
    <dgm:pt modelId="{F3DABB5F-5138-4467-966F-4029647FE7C1}" type="pres">
      <dgm:prSet presAssocID="{8FFA02A3-4552-4224-9B5B-0A9A4DB8AF1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FC5B74-8AAA-423D-9D2D-B49E46EA1378}" type="pres">
      <dgm:prSet presAssocID="{C0CC72F3-D332-433B-99F2-C040EA6E706A}" presName="vertOne" presStyleCnt="0"/>
      <dgm:spPr/>
    </dgm:pt>
    <dgm:pt modelId="{C30F8251-B5F6-4654-9652-4BC36C7E75F1}" type="pres">
      <dgm:prSet presAssocID="{C0CC72F3-D332-433B-99F2-C040EA6E706A}" presName="txOne" presStyleLbl="node0" presStyleIdx="0" presStyleCnt="1">
        <dgm:presLayoutVars>
          <dgm:chPref val="3"/>
        </dgm:presLayoutVars>
      </dgm:prSet>
      <dgm:spPr/>
    </dgm:pt>
    <dgm:pt modelId="{8DFEE263-15DD-422C-B5E9-62D6A3166AED}" type="pres">
      <dgm:prSet presAssocID="{C0CC72F3-D332-433B-99F2-C040EA6E706A}" presName="parTransOne" presStyleCnt="0"/>
      <dgm:spPr/>
    </dgm:pt>
    <dgm:pt modelId="{D2FF395B-A202-4159-A118-C6B08B76869F}" type="pres">
      <dgm:prSet presAssocID="{C0CC72F3-D332-433B-99F2-C040EA6E706A}" presName="horzOne" presStyleCnt="0"/>
      <dgm:spPr/>
    </dgm:pt>
    <dgm:pt modelId="{7FCC42F7-1D5B-4540-A714-2589066D125B}" type="pres">
      <dgm:prSet presAssocID="{72BAE7A0-B9B9-492C-A921-84D589259ACA}" presName="vertTwo" presStyleCnt="0"/>
      <dgm:spPr/>
    </dgm:pt>
    <dgm:pt modelId="{DF7A9A97-4835-4DDC-A0DC-E436C07D1C7B}" type="pres">
      <dgm:prSet presAssocID="{72BAE7A0-B9B9-492C-A921-84D589259ACA}" presName="txTwo" presStyleLbl="node2" presStyleIdx="0" presStyleCnt="3">
        <dgm:presLayoutVars>
          <dgm:chPref val="3"/>
        </dgm:presLayoutVars>
      </dgm:prSet>
      <dgm:spPr/>
    </dgm:pt>
    <dgm:pt modelId="{25822BB9-453B-414E-8FBD-C7F265D68A3C}" type="pres">
      <dgm:prSet presAssocID="{72BAE7A0-B9B9-492C-A921-84D589259ACA}" presName="parTransTwo" presStyleCnt="0"/>
      <dgm:spPr/>
    </dgm:pt>
    <dgm:pt modelId="{CE8EFCB5-1E4E-41C1-9CED-912867E45DCE}" type="pres">
      <dgm:prSet presAssocID="{72BAE7A0-B9B9-492C-A921-84D589259ACA}" presName="horzTwo" presStyleCnt="0"/>
      <dgm:spPr/>
    </dgm:pt>
    <dgm:pt modelId="{CFA0BE03-F43A-443A-9EB2-39850DC21445}" type="pres">
      <dgm:prSet presAssocID="{B336F929-35FD-4A06-A320-BC83FE788461}" presName="vertThree" presStyleCnt="0"/>
      <dgm:spPr/>
    </dgm:pt>
    <dgm:pt modelId="{767DAE2E-94B7-4EC4-9FDD-8C500AF30748}" type="pres">
      <dgm:prSet presAssocID="{B336F929-35FD-4A06-A320-BC83FE788461}" presName="txThree" presStyleLbl="node3" presStyleIdx="0" presStyleCnt="6">
        <dgm:presLayoutVars>
          <dgm:chPref val="3"/>
        </dgm:presLayoutVars>
      </dgm:prSet>
      <dgm:spPr/>
    </dgm:pt>
    <dgm:pt modelId="{7DB6EEA4-C468-4BC0-9FCC-E9717955B2C4}" type="pres">
      <dgm:prSet presAssocID="{B336F929-35FD-4A06-A320-BC83FE788461}" presName="horzThree" presStyleCnt="0"/>
      <dgm:spPr/>
    </dgm:pt>
    <dgm:pt modelId="{35390B34-2EFC-43A5-81B9-1BEC139A3C31}" type="pres">
      <dgm:prSet presAssocID="{5A85939D-DE32-4A4D-A9CE-C29BB22C0539}" presName="sibSpaceThree" presStyleCnt="0"/>
      <dgm:spPr/>
    </dgm:pt>
    <dgm:pt modelId="{617943CE-96BC-407B-A74A-378F9616AEFC}" type="pres">
      <dgm:prSet presAssocID="{977BC8D6-C77B-4760-817C-B4BEE368BBBB}" presName="vertThree" presStyleCnt="0"/>
      <dgm:spPr/>
    </dgm:pt>
    <dgm:pt modelId="{222E818A-2365-47C2-930B-F5DE56D8D1A0}" type="pres">
      <dgm:prSet presAssocID="{977BC8D6-C77B-4760-817C-B4BEE368BBBB}" presName="txThree" presStyleLbl="node3" presStyleIdx="1" presStyleCnt="6">
        <dgm:presLayoutVars>
          <dgm:chPref val="3"/>
        </dgm:presLayoutVars>
      </dgm:prSet>
      <dgm:spPr/>
    </dgm:pt>
    <dgm:pt modelId="{CB23362A-A1DA-403B-957D-A672B742DA6F}" type="pres">
      <dgm:prSet presAssocID="{977BC8D6-C77B-4760-817C-B4BEE368BBBB}" presName="horzThree" presStyleCnt="0"/>
      <dgm:spPr/>
    </dgm:pt>
    <dgm:pt modelId="{6B47B718-EE8C-43DE-966A-9218DA0A791D}" type="pres">
      <dgm:prSet presAssocID="{635440AA-145B-4BAD-B3F2-9CFB4CECD926}" presName="sibSpaceTwo" presStyleCnt="0"/>
      <dgm:spPr/>
    </dgm:pt>
    <dgm:pt modelId="{BD44CA3C-8712-47AE-AC23-B591C16A30B4}" type="pres">
      <dgm:prSet presAssocID="{46A241FA-B249-4930-98B1-FBA628DAAEA1}" presName="vertTwo" presStyleCnt="0"/>
      <dgm:spPr/>
    </dgm:pt>
    <dgm:pt modelId="{1CE5AD72-4EEA-4594-AEE4-5E15E35CE616}" type="pres">
      <dgm:prSet presAssocID="{46A241FA-B249-4930-98B1-FBA628DAAEA1}" presName="txTwo" presStyleLbl="node2" presStyleIdx="1" presStyleCnt="3">
        <dgm:presLayoutVars>
          <dgm:chPref val="3"/>
        </dgm:presLayoutVars>
      </dgm:prSet>
      <dgm:spPr/>
    </dgm:pt>
    <dgm:pt modelId="{26C67BC1-D709-452C-8040-FCB370EABE98}" type="pres">
      <dgm:prSet presAssocID="{46A241FA-B249-4930-98B1-FBA628DAAEA1}" presName="parTransTwo" presStyleCnt="0"/>
      <dgm:spPr/>
    </dgm:pt>
    <dgm:pt modelId="{289532F1-503E-4787-ADEE-82FC89FDA203}" type="pres">
      <dgm:prSet presAssocID="{46A241FA-B249-4930-98B1-FBA628DAAEA1}" presName="horzTwo" presStyleCnt="0"/>
      <dgm:spPr/>
    </dgm:pt>
    <dgm:pt modelId="{6C7C1A7D-0D8A-4C5B-9764-D94B0AE5B892}" type="pres">
      <dgm:prSet presAssocID="{A5933E30-7120-4EFB-BED8-8DC91C58D77B}" presName="vertThree" presStyleCnt="0"/>
      <dgm:spPr/>
    </dgm:pt>
    <dgm:pt modelId="{E0E6303F-367E-479C-96C1-005E1FDC0BAC}" type="pres">
      <dgm:prSet presAssocID="{A5933E30-7120-4EFB-BED8-8DC91C58D77B}" presName="txThree" presStyleLbl="node3" presStyleIdx="2" presStyleCnt="6">
        <dgm:presLayoutVars>
          <dgm:chPref val="3"/>
        </dgm:presLayoutVars>
      </dgm:prSet>
      <dgm:spPr/>
    </dgm:pt>
    <dgm:pt modelId="{F8CD78A6-5540-49B0-A3E8-448B00A18D6D}" type="pres">
      <dgm:prSet presAssocID="{A5933E30-7120-4EFB-BED8-8DC91C58D77B}" presName="horzThree" presStyleCnt="0"/>
      <dgm:spPr/>
    </dgm:pt>
    <dgm:pt modelId="{257682AC-216C-425D-BB1E-6AFDC9BC9351}" type="pres">
      <dgm:prSet presAssocID="{B0B397DF-9785-445F-A91C-B0D02B08050E}" presName="sibSpaceThree" presStyleCnt="0"/>
      <dgm:spPr/>
    </dgm:pt>
    <dgm:pt modelId="{67087828-A8A6-4BA5-84AD-CB25D5229348}" type="pres">
      <dgm:prSet presAssocID="{F3A16D27-3ADB-4768-9670-1FAD8E862B88}" presName="vertThree" presStyleCnt="0"/>
      <dgm:spPr/>
    </dgm:pt>
    <dgm:pt modelId="{32C638C9-9E64-4725-A25E-9BBA6C455672}" type="pres">
      <dgm:prSet presAssocID="{F3A16D27-3ADB-4768-9670-1FAD8E862B88}" presName="txThree" presStyleLbl="node3" presStyleIdx="3" presStyleCnt="6">
        <dgm:presLayoutVars>
          <dgm:chPref val="3"/>
        </dgm:presLayoutVars>
      </dgm:prSet>
      <dgm:spPr/>
    </dgm:pt>
    <dgm:pt modelId="{737DECF1-DFE8-4BB7-802B-FD6162D004F4}" type="pres">
      <dgm:prSet presAssocID="{F3A16D27-3ADB-4768-9670-1FAD8E862B88}" presName="horzThree" presStyleCnt="0"/>
      <dgm:spPr/>
    </dgm:pt>
    <dgm:pt modelId="{05F96CDE-120D-4A6A-AC37-716BBA2D7DC4}" type="pres">
      <dgm:prSet presAssocID="{298FEC76-B0E9-4B9A-90B3-A03C9FA1C838}" presName="sibSpaceTwo" presStyleCnt="0"/>
      <dgm:spPr/>
    </dgm:pt>
    <dgm:pt modelId="{D1E6C029-61AE-40A8-92E0-BCAAE5EED605}" type="pres">
      <dgm:prSet presAssocID="{20209EA8-0A0A-41BA-AF18-97F164B70AF8}" presName="vertTwo" presStyleCnt="0"/>
      <dgm:spPr/>
    </dgm:pt>
    <dgm:pt modelId="{C8764074-F2DA-4F0A-9607-B3CFBA5345A2}" type="pres">
      <dgm:prSet presAssocID="{20209EA8-0A0A-41BA-AF18-97F164B70AF8}" presName="txTwo" presStyleLbl="node2" presStyleIdx="2" presStyleCnt="3">
        <dgm:presLayoutVars>
          <dgm:chPref val="3"/>
        </dgm:presLayoutVars>
      </dgm:prSet>
      <dgm:spPr/>
    </dgm:pt>
    <dgm:pt modelId="{EAF29D67-F380-4DB9-A6B0-AE435FC02540}" type="pres">
      <dgm:prSet presAssocID="{20209EA8-0A0A-41BA-AF18-97F164B70AF8}" presName="parTransTwo" presStyleCnt="0"/>
      <dgm:spPr/>
    </dgm:pt>
    <dgm:pt modelId="{CC523D17-5D38-4B84-9907-A1FF2E8379F6}" type="pres">
      <dgm:prSet presAssocID="{20209EA8-0A0A-41BA-AF18-97F164B70AF8}" presName="horzTwo" presStyleCnt="0"/>
      <dgm:spPr/>
    </dgm:pt>
    <dgm:pt modelId="{93FDA401-488A-4306-B99F-65FFC4E82C13}" type="pres">
      <dgm:prSet presAssocID="{32005E29-8094-44C5-9D1C-11FAA11E2BC0}" presName="vertThree" presStyleCnt="0"/>
      <dgm:spPr/>
    </dgm:pt>
    <dgm:pt modelId="{C4B696D7-34B0-4DAC-8AEF-C210F7A17201}" type="pres">
      <dgm:prSet presAssocID="{32005E29-8094-44C5-9D1C-11FAA11E2BC0}" presName="txThree" presStyleLbl="node3" presStyleIdx="4" presStyleCnt="6">
        <dgm:presLayoutVars>
          <dgm:chPref val="3"/>
        </dgm:presLayoutVars>
      </dgm:prSet>
      <dgm:spPr/>
    </dgm:pt>
    <dgm:pt modelId="{C3F10796-D3C3-49C9-850D-24097D591040}" type="pres">
      <dgm:prSet presAssocID="{32005E29-8094-44C5-9D1C-11FAA11E2BC0}" presName="horzThree" presStyleCnt="0"/>
      <dgm:spPr/>
    </dgm:pt>
    <dgm:pt modelId="{5090C419-5099-4B42-8921-D2E5D14D37B0}" type="pres">
      <dgm:prSet presAssocID="{33C9C44D-11B9-4BC8-9B9F-8A91E6E2DBAA}" presName="sibSpaceThree" presStyleCnt="0"/>
      <dgm:spPr/>
    </dgm:pt>
    <dgm:pt modelId="{B0471E84-842D-4FE1-926A-FC95393F3D62}" type="pres">
      <dgm:prSet presAssocID="{E0822FEC-E833-4719-A0F9-6DF05E47F8E4}" presName="vertThree" presStyleCnt="0"/>
      <dgm:spPr/>
    </dgm:pt>
    <dgm:pt modelId="{66102542-E620-4F80-A495-4B46155796D1}" type="pres">
      <dgm:prSet presAssocID="{E0822FEC-E833-4719-A0F9-6DF05E47F8E4}" presName="txThree" presStyleLbl="node3" presStyleIdx="5" presStyleCnt="6">
        <dgm:presLayoutVars>
          <dgm:chPref val="3"/>
        </dgm:presLayoutVars>
      </dgm:prSet>
      <dgm:spPr/>
    </dgm:pt>
    <dgm:pt modelId="{8D678391-8641-47BA-A71A-491575EDE02F}" type="pres">
      <dgm:prSet presAssocID="{E0822FEC-E833-4719-A0F9-6DF05E47F8E4}" presName="horzThree" presStyleCnt="0"/>
      <dgm:spPr/>
    </dgm:pt>
  </dgm:ptLst>
  <dgm:cxnLst>
    <dgm:cxn modelId="{D3F1B314-253F-4444-A3D5-FDAB8E40D92C}" type="presOf" srcId="{B336F929-35FD-4A06-A320-BC83FE788461}" destId="{767DAE2E-94B7-4EC4-9FDD-8C500AF30748}" srcOrd="0" destOrd="0" presId="urn:microsoft.com/office/officeart/2005/8/layout/hierarchy4"/>
    <dgm:cxn modelId="{91F67C1F-A596-42A4-AA6F-683AA86E1DB9}" type="presOf" srcId="{46A241FA-B249-4930-98B1-FBA628DAAEA1}" destId="{1CE5AD72-4EEA-4594-AEE4-5E15E35CE616}" srcOrd="0" destOrd="0" presId="urn:microsoft.com/office/officeart/2005/8/layout/hierarchy4"/>
    <dgm:cxn modelId="{F004142D-3127-4D86-A4DC-BB465152ED19}" type="presOf" srcId="{32005E29-8094-44C5-9D1C-11FAA11E2BC0}" destId="{C4B696D7-34B0-4DAC-8AEF-C210F7A17201}" srcOrd="0" destOrd="0" presId="urn:microsoft.com/office/officeart/2005/8/layout/hierarchy4"/>
    <dgm:cxn modelId="{103E762E-7FA6-44C7-8A7C-610EF79AD595}" srcId="{46A241FA-B249-4930-98B1-FBA628DAAEA1}" destId="{A5933E30-7120-4EFB-BED8-8DC91C58D77B}" srcOrd="0" destOrd="0" parTransId="{EC656645-70E8-421E-BD9D-6EB8095BBE6E}" sibTransId="{B0B397DF-9785-445F-A91C-B0D02B08050E}"/>
    <dgm:cxn modelId="{BFECB839-9099-4045-91C5-F39C5997DCFA}" type="presOf" srcId="{8FFA02A3-4552-4224-9B5B-0A9A4DB8AF13}" destId="{F3DABB5F-5138-4467-966F-4029647FE7C1}" srcOrd="0" destOrd="0" presId="urn:microsoft.com/office/officeart/2005/8/layout/hierarchy4"/>
    <dgm:cxn modelId="{3086DF3A-F68A-4FBE-9434-09749F057F42}" srcId="{20209EA8-0A0A-41BA-AF18-97F164B70AF8}" destId="{32005E29-8094-44C5-9D1C-11FAA11E2BC0}" srcOrd="0" destOrd="0" parTransId="{078CE7DE-3350-4A0B-983B-36B2958B7031}" sibTransId="{33C9C44D-11B9-4BC8-9B9F-8A91E6E2DBAA}"/>
    <dgm:cxn modelId="{1F26493F-76BD-413E-B8C6-8432D32261B7}" srcId="{8FFA02A3-4552-4224-9B5B-0A9A4DB8AF13}" destId="{C0CC72F3-D332-433B-99F2-C040EA6E706A}" srcOrd="0" destOrd="0" parTransId="{02FF52B5-5FEE-45CD-8371-047D266638FB}" sibTransId="{8AD40515-C98F-449D-96A9-0149A33A0F54}"/>
    <dgm:cxn modelId="{D7207B5B-3F44-4D69-9C5A-001A35BF2CD2}" type="presOf" srcId="{977BC8D6-C77B-4760-817C-B4BEE368BBBB}" destId="{222E818A-2365-47C2-930B-F5DE56D8D1A0}" srcOrd="0" destOrd="0" presId="urn:microsoft.com/office/officeart/2005/8/layout/hierarchy4"/>
    <dgm:cxn modelId="{1F75195C-59F8-4141-B1F6-2C29DA55A8FF}" type="presOf" srcId="{F3A16D27-3ADB-4768-9670-1FAD8E862B88}" destId="{32C638C9-9E64-4725-A25E-9BBA6C455672}" srcOrd="0" destOrd="0" presId="urn:microsoft.com/office/officeart/2005/8/layout/hierarchy4"/>
    <dgm:cxn modelId="{8D60D163-2DE2-47FE-BBF2-B496E60A0BFA}" srcId="{C0CC72F3-D332-433B-99F2-C040EA6E706A}" destId="{72BAE7A0-B9B9-492C-A921-84D589259ACA}" srcOrd="0" destOrd="0" parTransId="{28732091-6434-4C2A-B85F-BF15A35AAF2F}" sibTransId="{635440AA-145B-4BAD-B3F2-9CFB4CECD926}"/>
    <dgm:cxn modelId="{4306F944-80DF-472B-8C57-D0639BAE44B8}" srcId="{20209EA8-0A0A-41BA-AF18-97F164B70AF8}" destId="{E0822FEC-E833-4719-A0F9-6DF05E47F8E4}" srcOrd="1" destOrd="0" parTransId="{44E884F9-A08C-4430-8415-230E620A349A}" sibTransId="{27DCC386-364E-4038-98BB-7C7CB2AED36D}"/>
    <dgm:cxn modelId="{3A181878-9CD0-42DA-849A-971F03BB949D}" srcId="{72BAE7A0-B9B9-492C-A921-84D589259ACA}" destId="{977BC8D6-C77B-4760-817C-B4BEE368BBBB}" srcOrd="1" destOrd="0" parTransId="{1F1B66CE-9D51-463E-A4AD-C6E7AD1DED10}" sibTransId="{BA5E68E7-F779-411E-88D4-CBC5E583604E}"/>
    <dgm:cxn modelId="{FA46B18D-FA76-477B-B701-08B7FC026458}" srcId="{46A241FA-B249-4930-98B1-FBA628DAAEA1}" destId="{F3A16D27-3ADB-4768-9670-1FAD8E862B88}" srcOrd="1" destOrd="0" parTransId="{69F956AD-1E8F-4079-9FFE-326E7166BBF7}" sibTransId="{51DEBE3E-7885-49FB-BC53-90D3743A11FA}"/>
    <dgm:cxn modelId="{879AD6A0-3C45-4FB1-B1EA-0A70D408E808}" type="presOf" srcId="{20209EA8-0A0A-41BA-AF18-97F164B70AF8}" destId="{C8764074-F2DA-4F0A-9607-B3CFBA5345A2}" srcOrd="0" destOrd="0" presId="urn:microsoft.com/office/officeart/2005/8/layout/hierarchy4"/>
    <dgm:cxn modelId="{5B08EFAB-87E0-43E1-9714-DEB2DBCD907E}" type="presOf" srcId="{72BAE7A0-B9B9-492C-A921-84D589259ACA}" destId="{DF7A9A97-4835-4DDC-A0DC-E436C07D1C7B}" srcOrd="0" destOrd="0" presId="urn:microsoft.com/office/officeart/2005/8/layout/hierarchy4"/>
    <dgm:cxn modelId="{5CEC3BB4-7FC1-465E-A25D-F1E3F232CE0F}" type="presOf" srcId="{E0822FEC-E833-4719-A0F9-6DF05E47F8E4}" destId="{66102542-E620-4F80-A495-4B46155796D1}" srcOrd="0" destOrd="0" presId="urn:microsoft.com/office/officeart/2005/8/layout/hierarchy4"/>
    <dgm:cxn modelId="{03179BCB-3422-4D58-BAB0-D553E1E263B2}" type="presOf" srcId="{A5933E30-7120-4EFB-BED8-8DC91C58D77B}" destId="{E0E6303F-367E-479C-96C1-005E1FDC0BAC}" srcOrd="0" destOrd="0" presId="urn:microsoft.com/office/officeart/2005/8/layout/hierarchy4"/>
    <dgm:cxn modelId="{5E530FD1-02F0-43FC-B32A-E5B9F9B27E20}" type="presOf" srcId="{C0CC72F3-D332-433B-99F2-C040EA6E706A}" destId="{C30F8251-B5F6-4654-9652-4BC36C7E75F1}" srcOrd="0" destOrd="0" presId="urn:microsoft.com/office/officeart/2005/8/layout/hierarchy4"/>
    <dgm:cxn modelId="{0DA563D9-B7F8-4180-B893-2B90DA6D9622}" srcId="{C0CC72F3-D332-433B-99F2-C040EA6E706A}" destId="{20209EA8-0A0A-41BA-AF18-97F164B70AF8}" srcOrd="2" destOrd="0" parTransId="{987B20EC-C84D-41FE-9E3D-C356534A9F96}" sibTransId="{CF5CCD27-3B93-4C13-9037-BE580D1EFE02}"/>
    <dgm:cxn modelId="{95A17FDB-3359-4E2D-9FCB-893A52B7B4BC}" srcId="{72BAE7A0-B9B9-492C-A921-84D589259ACA}" destId="{B336F929-35FD-4A06-A320-BC83FE788461}" srcOrd="0" destOrd="0" parTransId="{7013A815-68E2-4B9D-989E-DC0831970DBD}" sibTransId="{5A85939D-DE32-4A4D-A9CE-C29BB22C0539}"/>
    <dgm:cxn modelId="{5877D1EB-1C27-48C4-8A39-48E97341EF12}" srcId="{C0CC72F3-D332-433B-99F2-C040EA6E706A}" destId="{46A241FA-B249-4930-98B1-FBA628DAAEA1}" srcOrd="1" destOrd="0" parTransId="{D41D9552-B520-4190-ADDA-95001574D2B5}" sibTransId="{298FEC76-B0E9-4B9A-90B3-A03C9FA1C838}"/>
    <dgm:cxn modelId="{9C3EF966-2DCB-4710-BBA2-6CDCF18EF39A}" type="presParOf" srcId="{F3DABB5F-5138-4467-966F-4029647FE7C1}" destId="{7DFC5B74-8AAA-423D-9D2D-B49E46EA1378}" srcOrd="0" destOrd="0" presId="urn:microsoft.com/office/officeart/2005/8/layout/hierarchy4"/>
    <dgm:cxn modelId="{1CE0550E-AC1E-419B-B548-7F68464C4262}" type="presParOf" srcId="{7DFC5B74-8AAA-423D-9D2D-B49E46EA1378}" destId="{C30F8251-B5F6-4654-9652-4BC36C7E75F1}" srcOrd="0" destOrd="0" presId="urn:microsoft.com/office/officeart/2005/8/layout/hierarchy4"/>
    <dgm:cxn modelId="{9E9C7306-0D1B-423D-B885-CF6BCAA38F50}" type="presParOf" srcId="{7DFC5B74-8AAA-423D-9D2D-B49E46EA1378}" destId="{8DFEE263-15DD-422C-B5E9-62D6A3166AED}" srcOrd="1" destOrd="0" presId="urn:microsoft.com/office/officeart/2005/8/layout/hierarchy4"/>
    <dgm:cxn modelId="{6E63ECE4-88D5-4E32-A9EC-FAA21DB6D1AC}" type="presParOf" srcId="{7DFC5B74-8AAA-423D-9D2D-B49E46EA1378}" destId="{D2FF395B-A202-4159-A118-C6B08B76869F}" srcOrd="2" destOrd="0" presId="urn:microsoft.com/office/officeart/2005/8/layout/hierarchy4"/>
    <dgm:cxn modelId="{1C6C7F21-FF55-4931-8A6C-52825B4474E7}" type="presParOf" srcId="{D2FF395B-A202-4159-A118-C6B08B76869F}" destId="{7FCC42F7-1D5B-4540-A714-2589066D125B}" srcOrd="0" destOrd="0" presId="urn:microsoft.com/office/officeart/2005/8/layout/hierarchy4"/>
    <dgm:cxn modelId="{87AB27E3-B1FF-459D-8719-4AE91F350219}" type="presParOf" srcId="{7FCC42F7-1D5B-4540-A714-2589066D125B}" destId="{DF7A9A97-4835-4DDC-A0DC-E436C07D1C7B}" srcOrd="0" destOrd="0" presId="urn:microsoft.com/office/officeart/2005/8/layout/hierarchy4"/>
    <dgm:cxn modelId="{7F77E3A8-E604-4B39-A7BB-237D0A46B72F}" type="presParOf" srcId="{7FCC42F7-1D5B-4540-A714-2589066D125B}" destId="{25822BB9-453B-414E-8FBD-C7F265D68A3C}" srcOrd="1" destOrd="0" presId="urn:microsoft.com/office/officeart/2005/8/layout/hierarchy4"/>
    <dgm:cxn modelId="{7F739CF4-8365-4C62-9B2E-A4DADBBB82EB}" type="presParOf" srcId="{7FCC42F7-1D5B-4540-A714-2589066D125B}" destId="{CE8EFCB5-1E4E-41C1-9CED-912867E45DCE}" srcOrd="2" destOrd="0" presId="urn:microsoft.com/office/officeart/2005/8/layout/hierarchy4"/>
    <dgm:cxn modelId="{3A670135-ADD4-47E1-95A1-4D46BF9E9A4C}" type="presParOf" srcId="{CE8EFCB5-1E4E-41C1-9CED-912867E45DCE}" destId="{CFA0BE03-F43A-443A-9EB2-39850DC21445}" srcOrd="0" destOrd="0" presId="urn:microsoft.com/office/officeart/2005/8/layout/hierarchy4"/>
    <dgm:cxn modelId="{5A7408A1-3C34-4103-BD7C-0A5DFC54D638}" type="presParOf" srcId="{CFA0BE03-F43A-443A-9EB2-39850DC21445}" destId="{767DAE2E-94B7-4EC4-9FDD-8C500AF30748}" srcOrd="0" destOrd="0" presId="urn:microsoft.com/office/officeart/2005/8/layout/hierarchy4"/>
    <dgm:cxn modelId="{633A992D-8737-4D30-BFF1-914E7750923A}" type="presParOf" srcId="{CFA0BE03-F43A-443A-9EB2-39850DC21445}" destId="{7DB6EEA4-C468-4BC0-9FCC-E9717955B2C4}" srcOrd="1" destOrd="0" presId="urn:microsoft.com/office/officeart/2005/8/layout/hierarchy4"/>
    <dgm:cxn modelId="{A723E2DE-BF01-4B4D-9D30-F0405B9819B6}" type="presParOf" srcId="{CE8EFCB5-1E4E-41C1-9CED-912867E45DCE}" destId="{35390B34-2EFC-43A5-81B9-1BEC139A3C31}" srcOrd="1" destOrd="0" presId="urn:microsoft.com/office/officeart/2005/8/layout/hierarchy4"/>
    <dgm:cxn modelId="{3CF8C052-7BB6-4044-BCA5-2FAFAE741CC1}" type="presParOf" srcId="{CE8EFCB5-1E4E-41C1-9CED-912867E45DCE}" destId="{617943CE-96BC-407B-A74A-378F9616AEFC}" srcOrd="2" destOrd="0" presId="urn:microsoft.com/office/officeart/2005/8/layout/hierarchy4"/>
    <dgm:cxn modelId="{52EBC41B-4189-484A-89B7-6B2E8CEE80D5}" type="presParOf" srcId="{617943CE-96BC-407B-A74A-378F9616AEFC}" destId="{222E818A-2365-47C2-930B-F5DE56D8D1A0}" srcOrd="0" destOrd="0" presId="urn:microsoft.com/office/officeart/2005/8/layout/hierarchy4"/>
    <dgm:cxn modelId="{460C643E-4D16-4092-97B7-9A1BCBBF66C8}" type="presParOf" srcId="{617943CE-96BC-407B-A74A-378F9616AEFC}" destId="{CB23362A-A1DA-403B-957D-A672B742DA6F}" srcOrd="1" destOrd="0" presId="urn:microsoft.com/office/officeart/2005/8/layout/hierarchy4"/>
    <dgm:cxn modelId="{2973EDBE-96E2-4D66-A922-57E36B11090C}" type="presParOf" srcId="{D2FF395B-A202-4159-A118-C6B08B76869F}" destId="{6B47B718-EE8C-43DE-966A-9218DA0A791D}" srcOrd="1" destOrd="0" presId="urn:microsoft.com/office/officeart/2005/8/layout/hierarchy4"/>
    <dgm:cxn modelId="{618D80BA-3E43-4634-A396-2539027CC1CB}" type="presParOf" srcId="{D2FF395B-A202-4159-A118-C6B08B76869F}" destId="{BD44CA3C-8712-47AE-AC23-B591C16A30B4}" srcOrd="2" destOrd="0" presId="urn:microsoft.com/office/officeart/2005/8/layout/hierarchy4"/>
    <dgm:cxn modelId="{F53A604E-DBF1-44C5-A3B7-6E1D88BE5E1F}" type="presParOf" srcId="{BD44CA3C-8712-47AE-AC23-B591C16A30B4}" destId="{1CE5AD72-4EEA-4594-AEE4-5E15E35CE616}" srcOrd="0" destOrd="0" presId="urn:microsoft.com/office/officeart/2005/8/layout/hierarchy4"/>
    <dgm:cxn modelId="{1C1522B4-7D05-441E-984C-AC92C55344FB}" type="presParOf" srcId="{BD44CA3C-8712-47AE-AC23-B591C16A30B4}" destId="{26C67BC1-D709-452C-8040-FCB370EABE98}" srcOrd="1" destOrd="0" presId="urn:microsoft.com/office/officeart/2005/8/layout/hierarchy4"/>
    <dgm:cxn modelId="{9BE0C965-EDFD-4782-A3D6-DF45F8D72B6F}" type="presParOf" srcId="{BD44CA3C-8712-47AE-AC23-B591C16A30B4}" destId="{289532F1-503E-4787-ADEE-82FC89FDA203}" srcOrd="2" destOrd="0" presId="urn:microsoft.com/office/officeart/2005/8/layout/hierarchy4"/>
    <dgm:cxn modelId="{73D459AA-F5C5-4D4E-B36A-51A1E157B548}" type="presParOf" srcId="{289532F1-503E-4787-ADEE-82FC89FDA203}" destId="{6C7C1A7D-0D8A-4C5B-9764-D94B0AE5B892}" srcOrd="0" destOrd="0" presId="urn:microsoft.com/office/officeart/2005/8/layout/hierarchy4"/>
    <dgm:cxn modelId="{13AEF346-F247-4E08-9CB0-DA61D845F825}" type="presParOf" srcId="{6C7C1A7D-0D8A-4C5B-9764-D94B0AE5B892}" destId="{E0E6303F-367E-479C-96C1-005E1FDC0BAC}" srcOrd="0" destOrd="0" presId="urn:microsoft.com/office/officeart/2005/8/layout/hierarchy4"/>
    <dgm:cxn modelId="{C14C6172-5854-474F-AD81-40520B2E3476}" type="presParOf" srcId="{6C7C1A7D-0D8A-4C5B-9764-D94B0AE5B892}" destId="{F8CD78A6-5540-49B0-A3E8-448B00A18D6D}" srcOrd="1" destOrd="0" presId="urn:microsoft.com/office/officeart/2005/8/layout/hierarchy4"/>
    <dgm:cxn modelId="{B29D0252-A1CA-49D2-8F1A-052F013AA74F}" type="presParOf" srcId="{289532F1-503E-4787-ADEE-82FC89FDA203}" destId="{257682AC-216C-425D-BB1E-6AFDC9BC9351}" srcOrd="1" destOrd="0" presId="urn:microsoft.com/office/officeart/2005/8/layout/hierarchy4"/>
    <dgm:cxn modelId="{5B61C602-66A6-41E0-B06B-C7DEA9BE6220}" type="presParOf" srcId="{289532F1-503E-4787-ADEE-82FC89FDA203}" destId="{67087828-A8A6-4BA5-84AD-CB25D5229348}" srcOrd="2" destOrd="0" presId="urn:microsoft.com/office/officeart/2005/8/layout/hierarchy4"/>
    <dgm:cxn modelId="{01BB8D87-DEEB-41D9-8493-62E707A1E7C0}" type="presParOf" srcId="{67087828-A8A6-4BA5-84AD-CB25D5229348}" destId="{32C638C9-9E64-4725-A25E-9BBA6C455672}" srcOrd="0" destOrd="0" presId="urn:microsoft.com/office/officeart/2005/8/layout/hierarchy4"/>
    <dgm:cxn modelId="{AF216AA6-1D8E-4E34-87A4-F1B6CF05F22F}" type="presParOf" srcId="{67087828-A8A6-4BA5-84AD-CB25D5229348}" destId="{737DECF1-DFE8-4BB7-802B-FD6162D004F4}" srcOrd="1" destOrd="0" presId="urn:microsoft.com/office/officeart/2005/8/layout/hierarchy4"/>
    <dgm:cxn modelId="{B17D39D5-7617-4E85-8E31-17BB179E2FCF}" type="presParOf" srcId="{D2FF395B-A202-4159-A118-C6B08B76869F}" destId="{05F96CDE-120D-4A6A-AC37-716BBA2D7DC4}" srcOrd="3" destOrd="0" presId="urn:microsoft.com/office/officeart/2005/8/layout/hierarchy4"/>
    <dgm:cxn modelId="{E0D58BEC-7466-41D1-B309-6731A2B5F192}" type="presParOf" srcId="{D2FF395B-A202-4159-A118-C6B08B76869F}" destId="{D1E6C029-61AE-40A8-92E0-BCAAE5EED605}" srcOrd="4" destOrd="0" presId="urn:microsoft.com/office/officeart/2005/8/layout/hierarchy4"/>
    <dgm:cxn modelId="{8A18695E-23EA-4937-A330-A8BC0F3AE6A4}" type="presParOf" srcId="{D1E6C029-61AE-40A8-92E0-BCAAE5EED605}" destId="{C8764074-F2DA-4F0A-9607-B3CFBA5345A2}" srcOrd="0" destOrd="0" presId="urn:microsoft.com/office/officeart/2005/8/layout/hierarchy4"/>
    <dgm:cxn modelId="{A7558E20-7949-4628-96E4-42BBFFF2AC8D}" type="presParOf" srcId="{D1E6C029-61AE-40A8-92E0-BCAAE5EED605}" destId="{EAF29D67-F380-4DB9-A6B0-AE435FC02540}" srcOrd="1" destOrd="0" presId="urn:microsoft.com/office/officeart/2005/8/layout/hierarchy4"/>
    <dgm:cxn modelId="{7FFBFDC3-7EAD-40C7-8D11-F3251C200636}" type="presParOf" srcId="{D1E6C029-61AE-40A8-92E0-BCAAE5EED605}" destId="{CC523D17-5D38-4B84-9907-A1FF2E8379F6}" srcOrd="2" destOrd="0" presId="urn:microsoft.com/office/officeart/2005/8/layout/hierarchy4"/>
    <dgm:cxn modelId="{FA1B8FAE-0889-462C-A0B1-2B15CCADE5DC}" type="presParOf" srcId="{CC523D17-5D38-4B84-9907-A1FF2E8379F6}" destId="{93FDA401-488A-4306-B99F-65FFC4E82C13}" srcOrd="0" destOrd="0" presId="urn:microsoft.com/office/officeart/2005/8/layout/hierarchy4"/>
    <dgm:cxn modelId="{C1657CD7-1177-474C-B27C-FBE2D7B0D95E}" type="presParOf" srcId="{93FDA401-488A-4306-B99F-65FFC4E82C13}" destId="{C4B696D7-34B0-4DAC-8AEF-C210F7A17201}" srcOrd="0" destOrd="0" presId="urn:microsoft.com/office/officeart/2005/8/layout/hierarchy4"/>
    <dgm:cxn modelId="{5AAB0A6B-30A8-4737-9769-89C6DE3A21DA}" type="presParOf" srcId="{93FDA401-488A-4306-B99F-65FFC4E82C13}" destId="{C3F10796-D3C3-49C9-850D-24097D591040}" srcOrd="1" destOrd="0" presId="urn:microsoft.com/office/officeart/2005/8/layout/hierarchy4"/>
    <dgm:cxn modelId="{63804124-A762-4820-A17F-5346423706ED}" type="presParOf" srcId="{CC523D17-5D38-4B84-9907-A1FF2E8379F6}" destId="{5090C419-5099-4B42-8921-D2E5D14D37B0}" srcOrd="1" destOrd="0" presId="urn:microsoft.com/office/officeart/2005/8/layout/hierarchy4"/>
    <dgm:cxn modelId="{295B3598-2151-4E38-AF87-0C9E71206AA9}" type="presParOf" srcId="{CC523D17-5D38-4B84-9907-A1FF2E8379F6}" destId="{B0471E84-842D-4FE1-926A-FC95393F3D62}" srcOrd="2" destOrd="0" presId="urn:microsoft.com/office/officeart/2005/8/layout/hierarchy4"/>
    <dgm:cxn modelId="{978919BB-A54C-4A56-9C02-F2A8AF165C8A}" type="presParOf" srcId="{B0471E84-842D-4FE1-926A-FC95393F3D62}" destId="{66102542-E620-4F80-A495-4B46155796D1}" srcOrd="0" destOrd="0" presId="urn:microsoft.com/office/officeart/2005/8/layout/hierarchy4"/>
    <dgm:cxn modelId="{B6F1DB87-D0BD-4C7F-AECC-9F284F434DC1}" type="presParOf" srcId="{B0471E84-842D-4FE1-926A-FC95393F3D62}" destId="{8D678391-8641-47BA-A71A-491575EDE02F}" srcOrd="1" destOrd="0" presId="urn:microsoft.com/office/officeart/2005/8/layout/hierarchy4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C889B0-049E-48FE-9CE9-3A7487B7C53A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E43DFD-2C7D-47E3-A558-5DA3073B6AED}">
      <dgm:prSet phldrT="[Text]"/>
      <dgm:spPr/>
      <dgm:t>
        <a:bodyPr/>
        <a:lstStyle/>
        <a:p>
          <a:r>
            <a:rPr lang="de-DE" dirty="0"/>
            <a:t>Feature Tracking</a:t>
          </a:r>
          <a:endParaRPr lang="en-US" dirty="0"/>
        </a:p>
      </dgm:t>
    </dgm:pt>
    <dgm:pt modelId="{2C98D6D0-DA32-4CE1-B7C1-077EA2C8A0EF}" type="parTrans" cxnId="{6F428D8F-55C0-4E87-8533-98314188C3C6}">
      <dgm:prSet/>
      <dgm:spPr/>
      <dgm:t>
        <a:bodyPr/>
        <a:lstStyle/>
        <a:p>
          <a:endParaRPr lang="en-US"/>
        </a:p>
      </dgm:t>
    </dgm:pt>
    <dgm:pt modelId="{84BE8996-9E96-428D-98F5-C3DC5BB196D0}" type="sibTrans" cxnId="{6F428D8F-55C0-4E87-8533-98314188C3C6}">
      <dgm:prSet/>
      <dgm:spPr/>
      <dgm:t>
        <a:bodyPr/>
        <a:lstStyle/>
        <a:p>
          <a:endParaRPr lang="en-US"/>
        </a:p>
      </dgm:t>
    </dgm:pt>
    <dgm:pt modelId="{DB09A8DE-32DD-4755-9185-5FB74E67F7E1}">
      <dgm:prSet phldrT="[Text]"/>
      <dgm:spPr/>
      <dgm:t>
        <a:bodyPr/>
        <a:lstStyle/>
        <a:p>
          <a:r>
            <a:rPr lang="en-US" noProof="0" dirty="0"/>
            <a:t>Pose Estimation</a:t>
          </a:r>
        </a:p>
      </dgm:t>
    </dgm:pt>
    <dgm:pt modelId="{E47A70DD-B864-465F-8521-8BFEF246AC71}" type="parTrans" cxnId="{68C543EF-82B1-432D-9616-68BB1F769E22}">
      <dgm:prSet/>
      <dgm:spPr/>
      <dgm:t>
        <a:bodyPr/>
        <a:lstStyle/>
        <a:p>
          <a:endParaRPr lang="en-US"/>
        </a:p>
      </dgm:t>
    </dgm:pt>
    <dgm:pt modelId="{38CC677D-CEB4-43DF-BD4B-510D4760F3D1}" type="sibTrans" cxnId="{68C543EF-82B1-432D-9616-68BB1F769E22}">
      <dgm:prSet/>
      <dgm:spPr/>
      <dgm:t>
        <a:bodyPr/>
        <a:lstStyle/>
        <a:p>
          <a:endParaRPr lang="en-US"/>
        </a:p>
      </dgm:t>
    </dgm:pt>
    <dgm:pt modelId="{9781A09A-B9F2-47A2-A05B-78173E403C94}">
      <dgm:prSet phldrT="[Text]"/>
      <dgm:spPr/>
      <dgm:t>
        <a:bodyPr/>
        <a:lstStyle/>
        <a:p>
          <a:r>
            <a:rPr lang="en-US" noProof="0" dirty="0"/>
            <a:t>Removal of bad points</a:t>
          </a:r>
        </a:p>
      </dgm:t>
    </dgm:pt>
    <dgm:pt modelId="{AFEECABB-01BD-4D82-92C9-9EF4EC5B6E13}" type="parTrans" cxnId="{D5D8EA23-8196-42C7-B1D8-8C0980D03AFA}">
      <dgm:prSet/>
      <dgm:spPr/>
      <dgm:t>
        <a:bodyPr/>
        <a:lstStyle/>
        <a:p>
          <a:endParaRPr lang="en-US"/>
        </a:p>
      </dgm:t>
    </dgm:pt>
    <dgm:pt modelId="{CD25772C-DD69-4B1F-BF6D-A8DEB31C444C}" type="sibTrans" cxnId="{D5D8EA23-8196-42C7-B1D8-8C0980D03AFA}">
      <dgm:prSet/>
      <dgm:spPr/>
      <dgm:t>
        <a:bodyPr/>
        <a:lstStyle/>
        <a:p>
          <a:endParaRPr lang="en-US"/>
        </a:p>
      </dgm:t>
    </dgm:pt>
    <dgm:pt modelId="{8904AF08-519D-400E-8323-CA63B7DB9B1D}">
      <dgm:prSet phldrT="[Text]"/>
      <dgm:spPr/>
      <dgm:t>
        <a:bodyPr/>
        <a:lstStyle/>
        <a:p>
          <a:r>
            <a:rPr lang="en-US" noProof="0" dirty="0"/>
            <a:t>Triangulation of new points</a:t>
          </a:r>
        </a:p>
      </dgm:t>
    </dgm:pt>
    <dgm:pt modelId="{D8270B79-5653-435B-9F7A-14C40137C8B9}" type="parTrans" cxnId="{221DFD23-F417-462B-88CB-962946C02BAD}">
      <dgm:prSet/>
      <dgm:spPr/>
      <dgm:t>
        <a:bodyPr/>
        <a:lstStyle/>
        <a:p>
          <a:endParaRPr lang="en-US"/>
        </a:p>
      </dgm:t>
    </dgm:pt>
    <dgm:pt modelId="{B27C732C-A016-40FC-8BCD-27EE58414532}" type="sibTrans" cxnId="{221DFD23-F417-462B-88CB-962946C02BAD}">
      <dgm:prSet/>
      <dgm:spPr/>
      <dgm:t>
        <a:bodyPr/>
        <a:lstStyle/>
        <a:p>
          <a:endParaRPr lang="en-US"/>
        </a:p>
      </dgm:t>
    </dgm:pt>
    <dgm:pt modelId="{B1563542-8868-4E1C-B842-B7902457A13D}">
      <dgm:prSet phldrT="[Text]"/>
      <dgm:spPr/>
      <dgm:t>
        <a:bodyPr/>
        <a:lstStyle/>
        <a:p>
          <a:r>
            <a:rPr lang="de-DE" dirty="0"/>
            <a:t>Bundle Adjustment</a:t>
          </a:r>
          <a:endParaRPr lang="en-US" dirty="0"/>
        </a:p>
      </dgm:t>
    </dgm:pt>
    <dgm:pt modelId="{3890CA20-1FA7-4BC3-A12E-F0A0164207DA}" type="parTrans" cxnId="{7111BB69-1147-4447-9F3E-15C32469C9E0}">
      <dgm:prSet/>
      <dgm:spPr/>
      <dgm:t>
        <a:bodyPr/>
        <a:lstStyle/>
        <a:p>
          <a:endParaRPr lang="en-US"/>
        </a:p>
      </dgm:t>
    </dgm:pt>
    <dgm:pt modelId="{3C9C3CFE-29AB-4D78-A6C3-0125DC18393B}" type="sibTrans" cxnId="{7111BB69-1147-4447-9F3E-15C32469C9E0}">
      <dgm:prSet/>
      <dgm:spPr/>
      <dgm:t>
        <a:bodyPr/>
        <a:lstStyle/>
        <a:p>
          <a:endParaRPr lang="en-US"/>
        </a:p>
      </dgm:t>
    </dgm:pt>
    <dgm:pt modelId="{257F18A6-B23C-490E-B6BF-631C745403AF}" type="pres">
      <dgm:prSet presAssocID="{71C889B0-049E-48FE-9CE9-3A7487B7C53A}" presName="Name0" presStyleCnt="0">
        <dgm:presLayoutVars>
          <dgm:dir/>
          <dgm:resizeHandles val="exact"/>
        </dgm:presLayoutVars>
      </dgm:prSet>
      <dgm:spPr/>
    </dgm:pt>
    <dgm:pt modelId="{A0D66B89-4CEA-401C-9B23-3E900D896267}" type="pres">
      <dgm:prSet presAssocID="{71C889B0-049E-48FE-9CE9-3A7487B7C53A}" presName="cycle" presStyleCnt="0"/>
      <dgm:spPr/>
    </dgm:pt>
    <dgm:pt modelId="{7ABED579-FFB5-4490-BE88-A629F5B3AFDA}" type="pres">
      <dgm:prSet presAssocID="{FEE43DFD-2C7D-47E3-A558-5DA3073B6AED}" presName="nodeFirstNode" presStyleLbl="node1" presStyleIdx="0" presStyleCnt="5">
        <dgm:presLayoutVars>
          <dgm:bulletEnabled val="1"/>
        </dgm:presLayoutVars>
      </dgm:prSet>
      <dgm:spPr/>
    </dgm:pt>
    <dgm:pt modelId="{B72BDBDC-D259-4416-9928-94B256F75ED7}" type="pres">
      <dgm:prSet presAssocID="{84BE8996-9E96-428D-98F5-C3DC5BB196D0}" presName="sibTransFirstNode" presStyleLbl="bgShp" presStyleIdx="0" presStyleCnt="1"/>
      <dgm:spPr/>
    </dgm:pt>
    <dgm:pt modelId="{E58CCB6D-4CC8-469B-BC5A-217A7E885001}" type="pres">
      <dgm:prSet presAssocID="{DB09A8DE-32DD-4755-9185-5FB74E67F7E1}" presName="nodeFollowingNodes" presStyleLbl="node1" presStyleIdx="1" presStyleCnt="5">
        <dgm:presLayoutVars>
          <dgm:bulletEnabled val="1"/>
        </dgm:presLayoutVars>
      </dgm:prSet>
      <dgm:spPr/>
    </dgm:pt>
    <dgm:pt modelId="{3FABE9E9-2AAA-40E8-8792-A9F377D2C6C0}" type="pres">
      <dgm:prSet presAssocID="{9781A09A-B9F2-47A2-A05B-78173E403C94}" presName="nodeFollowingNodes" presStyleLbl="node1" presStyleIdx="2" presStyleCnt="5">
        <dgm:presLayoutVars>
          <dgm:bulletEnabled val="1"/>
        </dgm:presLayoutVars>
      </dgm:prSet>
      <dgm:spPr/>
    </dgm:pt>
    <dgm:pt modelId="{90B99A82-778D-4120-989D-E34E15D137CF}" type="pres">
      <dgm:prSet presAssocID="{8904AF08-519D-400E-8323-CA63B7DB9B1D}" presName="nodeFollowingNodes" presStyleLbl="node1" presStyleIdx="3" presStyleCnt="5">
        <dgm:presLayoutVars>
          <dgm:bulletEnabled val="1"/>
        </dgm:presLayoutVars>
      </dgm:prSet>
      <dgm:spPr/>
    </dgm:pt>
    <dgm:pt modelId="{1B6BA06B-D16F-4635-B040-7E09F6219605}" type="pres">
      <dgm:prSet presAssocID="{B1563542-8868-4E1C-B842-B7902457A13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5D8EA23-8196-42C7-B1D8-8C0980D03AFA}" srcId="{71C889B0-049E-48FE-9CE9-3A7487B7C53A}" destId="{9781A09A-B9F2-47A2-A05B-78173E403C94}" srcOrd="2" destOrd="0" parTransId="{AFEECABB-01BD-4D82-92C9-9EF4EC5B6E13}" sibTransId="{CD25772C-DD69-4B1F-BF6D-A8DEB31C444C}"/>
    <dgm:cxn modelId="{221DFD23-F417-462B-88CB-962946C02BAD}" srcId="{71C889B0-049E-48FE-9CE9-3A7487B7C53A}" destId="{8904AF08-519D-400E-8323-CA63B7DB9B1D}" srcOrd="3" destOrd="0" parTransId="{D8270B79-5653-435B-9F7A-14C40137C8B9}" sibTransId="{B27C732C-A016-40FC-8BCD-27EE58414532}"/>
    <dgm:cxn modelId="{1E3FC729-25E4-471B-B8A9-B4671C29E21F}" type="presOf" srcId="{9781A09A-B9F2-47A2-A05B-78173E403C94}" destId="{3FABE9E9-2AAA-40E8-8792-A9F377D2C6C0}" srcOrd="0" destOrd="0" presId="urn:microsoft.com/office/officeart/2005/8/layout/cycle3"/>
    <dgm:cxn modelId="{19B62F35-4DDE-4E3C-B536-4CA4EA794EA5}" type="presOf" srcId="{84BE8996-9E96-428D-98F5-C3DC5BB196D0}" destId="{B72BDBDC-D259-4416-9928-94B256F75ED7}" srcOrd="0" destOrd="0" presId="urn:microsoft.com/office/officeart/2005/8/layout/cycle3"/>
    <dgm:cxn modelId="{046EA741-08EE-4F60-A64A-3A538BEB9C12}" type="presOf" srcId="{FEE43DFD-2C7D-47E3-A558-5DA3073B6AED}" destId="{7ABED579-FFB5-4490-BE88-A629F5B3AFDA}" srcOrd="0" destOrd="0" presId="urn:microsoft.com/office/officeart/2005/8/layout/cycle3"/>
    <dgm:cxn modelId="{7111BB69-1147-4447-9F3E-15C32469C9E0}" srcId="{71C889B0-049E-48FE-9CE9-3A7487B7C53A}" destId="{B1563542-8868-4E1C-B842-B7902457A13D}" srcOrd="4" destOrd="0" parTransId="{3890CA20-1FA7-4BC3-A12E-F0A0164207DA}" sibTransId="{3C9C3CFE-29AB-4D78-A6C3-0125DC18393B}"/>
    <dgm:cxn modelId="{5DDB586F-48DF-4990-A0E6-4AF3C3F7B6A2}" type="presOf" srcId="{DB09A8DE-32DD-4755-9185-5FB74E67F7E1}" destId="{E58CCB6D-4CC8-469B-BC5A-217A7E885001}" srcOrd="0" destOrd="0" presId="urn:microsoft.com/office/officeart/2005/8/layout/cycle3"/>
    <dgm:cxn modelId="{90CEA981-8A50-46BE-A63D-B25675DA8405}" type="presOf" srcId="{B1563542-8868-4E1C-B842-B7902457A13D}" destId="{1B6BA06B-D16F-4635-B040-7E09F6219605}" srcOrd="0" destOrd="0" presId="urn:microsoft.com/office/officeart/2005/8/layout/cycle3"/>
    <dgm:cxn modelId="{5848FA8D-07F9-468C-9800-5AD5EA59D9F3}" type="presOf" srcId="{71C889B0-049E-48FE-9CE9-3A7487B7C53A}" destId="{257F18A6-B23C-490E-B6BF-631C745403AF}" srcOrd="0" destOrd="0" presId="urn:microsoft.com/office/officeart/2005/8/layout/cycle3"/>
    <dgm:cxn modelId="{6F428D8F-55C0-4E87-8533-98314188C3C6}" srcId="{71C889B0-049E-48FE-9CE9-3A7487B7C53A}" destId="{FEE43DFD-2C7D-47E3-A558-5DA3073B6AED}" srcOrd="0" destOrd="0" parTransId="{2C98D6D0-DA32-4CE1-B7C1-077EA2C8A0EF}" sibTransId="{84BE8996-9E96-428D-98F5-C3DC5BB196D0}"/>
    <dgm:cxn modelId="{F84845A4-8494-4286-8B4D-18BDD8FAF132}" type="presOf" srcId="{8904AF08-519D-400E-8323-CA63B7DB9B1D}" destId="{90B99A82-778D-4120-989D-E34E15D137CF}" srcOrd="0" destOrd="0" presId="urn:microsoft.com/office/officeart/2005/8/layout/cycle3"/>
    <dgm:cxn modelId="{68C543EF-82B1-432D-9616-68BB1F769E22}" srcId="{71C889B0-049E-48FE-9CE9-3A7487B7C53A}" destId="{DB09A8DE-32DD-4755-9185-5FB74E67F7E1}" srcOrd="1" destOrd="0" parTransId="{E47A70DD-B864-465F-8521-8BFEF246AC71}" sibTransId="{38CC677D-CEB4-43DF-BD4B-510D4760F3D1}"/>
    <dgm:cxn modelId="{3D18C22D-B7E6-4B8B-A932-1D1D54CBB193}" type="presParOf" srcId="{257F18A6-B23C-490E-B6BF-631C745403AF}" destId="{A0D66B89-4CEA-401C-9B23-3E900D896267}" srcOrd="0" destOrd="0" presId="urn:microsoft.com/office/officeart/2005/8/layout/cycle3"/>
    <dgm:cxn modelId="{460B245B-B6F8-4AB7-B1B9-6B2ACB5FB674}" type="presParOf" srcId="{A0D66B89-4CEA-401C-9B23-3E900D896267}" destId="{7ABED579-FFB5-4490-BE88-A629F5B3AFDA}" srcOrd="0" destOrd="0" presId="urn:microsoft.com/office/officeart/2005/8/layout/cycle3"/>
    <dgm:cxn modelId="{9114825E-35DB-429A-9DBB-E5C617D70130}" type="presParOf" srcId="{A0D66B89-4CEA-401C-9B23-3E900D896267}" destId="{B72BDBDC-D259-4416-9928-94B256F75ED7}" srcOrd="1" destOrd="0" presId="urn:microsoft.com/office/officeart/2005/8/layout/cycle3"/>
    <dgm:cxn modelId="{75D1629C-F313-40BC-A3BA-C5D44139D7DA}" type="presParOf" srcId="{A0D66B89-4CEA-401C-9B23-3E900D896267}" destId="{E58CCB6D-4CC8-469B-BC5A-217A7E885001}" srcOrd="2" destOrd="0" presId="urn:microsoft.com/office/officeart/2005/8/layout/cycle3"/>
    <dgm:cxn modelId="{8AB94626-4536-4B7A-91ED-3826499E8751}" type="presParOf" srcId="{A0D66B89-4CEA-401C-9B23-3E900D896267}" destId="{3FABE9E9-2AAA-40E8-8792-A9F377D2C6C0}" srcOrd="3" destOrd="0" presId="urn:microsoft.com/office/officeart/2005/8/layout/cycle3"/>
    <dgm:cxn modelId="{5DACB511-7628-4D1E-B93C-877866D56709}" type="presParOf" srcId="{A0D66B89-4CEA-401C-9B23-3E900D896267}" destId="{90B99A82-778D-4120-989D-E34E15D137CF}" srcOrd="4" destOrd="0" presId="urn:microsoft.com/office/officeart/2005/8/layout/cycle3"/>
    <dgm:cxn modelId="{E12884BD-158A-444F-BDD0-2DCAEC7AFB4B}" type="presParOf" srcId="{A0D66B89-4CEA-401C-9B23-3E900D896267}" destId="{1B6BA06B-D16F-4635-B040-7E09F621960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F8251-B5F6-4654-9652-4BC36C7E75F1}">
      <dsp:nvSpPr>
        <dsp:cNvPr id="0" name=""/>
        <dsp:cNvSpPr/>
      </dsp:nvSpPr>
      <dsp:spPr>
        <a:xfrm>
          <a:off x="6848" y="1833"/>
          <a:ext cx="11435353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noProof="0" dirty="0"/>
            <a:t>Odometry</a:t>
          </a:r>
          <a:r>
            <a:rPr lang="de-DE" sz="6400" kern="1200" dirty="0"/>
            <a:t> Pipeline</a:t>
          </a:r>
          <a:endParaRPr lang="en-US" sz="6400" kern="1200" dirty="0"/>
        </a:p>
      </dsp:txBody>
      <dsp:txXfrm>
        <a:off x="50421" y="45406"/>
        <a:ext cx="11348207" cy="1400551"/>
      </dsp:txXfrm>
    </dsp:sp>
    <dsp:sp modelId="{DF7A9A97-4835-4DDC-A0DC-E436C07D1C7B}">
      <dsp:nvSpPr>
        <dsp:cNvPr id="0" name=""/>
        <dsp:cNvSpPr/>
      </dsp:nvSpPr>
      <dsp:spPr>
        <a:xfrm>
          <a:off x="6848" y="1685819"/>
          <a:ext cx="3710040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kern="1200" dirty="0"/>
            <a:t>2D Features</a:t>
          </a:r>
          <a:endParaRPr lang="en-US" sz="4300" kern="1200" dirty="0"/>
        </a:p>
      </dsp:txBody>
      <dsp:txXfrm>
        <a:off x="50421" y="1729392"/>
        <a:ext cx="3622894" cy="1400551"/>
      </dsp:txXfrm>
    </dsp:sp>
    <dsp:sp modelId="{767DAE2E-94B7-4EC4-9FDD-8C500AF30748}">
      <dsp:nvSpPr>
        <dsp:cNvPr id="0" name=""/>
        <dsp:cNvSpPr/>
      </dsp:nvSpPr>
      <dsp:spPr>
        <a:xfrm>
          <a:off x="6848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Feature Extractor</a:t>
          </a:r>
          <a:endParaRPr lang="en-US" sz="2200" kern="1200" dirty="0"/>
        </a:p>
      </dsp:txBody>
      <dsp:txXfrm>
        <a:off x="50421" y="3413378"/>
        <a:ext cx="1729719" cy="1400551"/>
      </dsp:txXfrm>
    </dsp:sp>
    <dsp:sp modelId="{222E818A-2365-47C2-930B-F5DE56D8D1A0}">
      <dsp:nvSpPr>
        <dsp:cNvPr id="0" name=""/>
        <dsp:cNvSpPr/>
      </dsp:nvSpPr>
      <dsp:spPr>
        <a:xfrm>
          <a:off x="1900022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Feature Tracker</a:t>
          </a:r>
          <a:endParaRPr lang="en-US" sz="2200" kern="1200" dirty="0"/>
        </a:p>
      </dsp:txBody>
      <dsp:txXfrm>
        <a:off x="1943595" y="3413378"/>
        <a:ext cx="1729719" cy="1400551"/>
      </dsp:txXfrm>
    </dsp:sp>
    <dsp:sp modelId="{1CE5AD72-4EEA-4594-AEE4-5E15E35CE616}">
      <dsp:nvSpPr>
        <dsp:cNvPr id="0" name=""/>
        <dsp:cNvSpPr/>
      </dsp:nvSpPr>
      <dsp:spPr>
        <a:xfrm>
          <a:off x="3869504" y="1685819"/>
          <a:ext cx="3710040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300" kern="1200" dirty="0"/>
            <a:t>3D Point Cloud</a:t>
          </a:r>
          <a:endParaRPr lang="en-US" sz="4300" kern="1200" dirty="0"/>
        </a:p>
      </dsp:txBody>
      <dsp:txXfrm>
        <a:off x="3913077" y="1729392"/>
        <a:ext cx="3622894" cy="1400551"/>
      </dsp:txXfrm>
    </dsp:sp>
    <dsp:sp modelId="{E0E6303F-367E-479C-96C1-005E1FDC0BAC}">
      <dsp:nvSpPr>
        <dsp:cNvPr id="0" name=""/>
        <dsp:cNvSpPr/>
      </dsp:nvSpPr>
      <dsp:spPr>
        <a:xfrm>
          <a:off x="3869504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Triangulation</a:t>
          </a:r>
          <a:endParaRPr lang="en-US" sz="2200" kern="1200" dirty="0"/>
        </a:p>
      </dsp:txBody>
      <dsp:txXfrm>
        <a:off x="3913077" y="3413378"/>
        <a:ext cx="1729719" cy="1400551"/>
      </dsp:txXfrm>
    </dsp:sp>
    <dsp:sp modelId="{32C638C9-9E64-4725-A25E-9BBA6C455672}">
      <dsp:nvSpPr>
        <dsp:cNvPr id="0" name=""/>
        <dsp:cNvSpPr/>
      </dsp:nvSpPr>
      <dsp:spPr>
        <a:xfrm>
          <a:off x="5762679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Pose Estimation</a:t>
          </a:r>
        </a:p>
      </dsp:txBody>
      <dsp:txXfrm>
        <a:off x="5806252" y="3413378"/>
        <a:ext cx="1729719" cy="1400551"/>
      </dsp:txXfrm>
    </dsp:sp>
    <dsp:sp modelId="{C8764074-F2DA-4F0A-9607-B3CFBA5345A2}">
      <dsp:nvSpPr>
        <dsp:cNvPr id="0" name=""/>
        <dsp:cNvSpPr/>
      </dsp:nvSpPr>
      <dsp:spPr>
        <a:xfrm>
          <a:off x="7732161" y="1685819"/>
          <a:ext cx="3710040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noProof="1"/>
            <a:t>Optimization</a:t>
          </a:r>
        </a:p>
      </dsp:txBody>
      <dsp:txXfrm>
        <a:off x="7775734" y="1729392"/>
        <a:ext cx="3622894" cy="1400551"/>
      </dsp:txXfrm>
    </dsp:sp>
    <dsp:sp modelId="{C4B696D7-34B0-4DAC-8AEF-C210F7A17201}">
      <dsp:nvSpPr>
        <dsp:cNvPr id="0" name=""/>
        <dsp:cNvSpPr/>
      </dsp:nvSpPr>
      <dsp:spPr>
        <a:xfrm>
          <a:off x="7732161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Bundle Adjustment</a:t>
          </a:r>
          <a:endParaRPr lang="en-US" sz="2200" kern="1200" dirty="0"/>
        </a:p>
      </dsp:txBody>
      <dsp:txXfrm>
        <a:off x="7775734" y="3413378"/>
        <a:ext cx="1729719" cy="1400551"/>
      </dsp:txXfrm>
    </dsp:sp>
    <dsp:sp modelId="{66102542-E620-4F80-A495-4B46155796D1}">
      <dsp:nvSpPr>
        <dsp:cNvPr id="0" name=""/>
        <dsp:cNvSpPr/>
      </dsp:nvSpPr>
      <dsp:spPr>
        <a:xfrm>
          <a:off x="9625335" y="3369805"/>
          <a:ext cx="1816865" cy="1487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Outlier Detection</a:t>
          </a:r>
        </a:p>
      </dsp:txBody>
      <dsp:txXfrm>
        <a:off x="9668908" y="3413378"/>
        <a:ext cx="1729719" cy="1400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BDBDC-D259-4416-9928-94B256F75ED7}">
      <dsp:nvSpPr>
        <dsp:cNvPr id="0" name=""/>
        <dsp:cNvSpPr/>
      </dsp:nvSpPr>
      <dsp:spPr>
        <a:xfrm>
          <a:off x="420464" y="316168"/>
          <a:ext cx="3299270" cy="3299270"/>
        </a:xfrm>
        <a:prstGeom prst="circularArrow">
          <a:avLst>
            <a:gd name="adj1" fmla="val 5544"/>
            <a:gd name="adj2" fmla="val 330680"/>
            <a:gd name="adj3" fmla="val 13899808"/>
            <a:gd name="adj4" fmla="val 1731102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ED579-FFB5-4490-BE88-A629F5B3AFDA}">
      <dsp:nvSpPr>
        <dsp:cNvPr id="0" name=""/>
        <dsp:cNvSpPr/>
      </dsp:nvSpPr>
      <dsp:spPr>
        <a:xfrm>
          <a:off x="1339298" y="332755"/>
          <a:ext cx="1461603" cy="730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Feature Tracking</a:t>
          </a:r>
          <a:endParaRPr lang="en-US" sz="1700" kern="1200" dirty="0"/>
        </a:p>
      </dsp:txBody>
      <dsp:txXfrm>
        <a:off x="1374973" y="368430"/>
        <a:ext cx="1390253" cy="659451"/>
      </dsp:txXfrm>
    </dsp:sp>
    <dsp:sp modelId="{E58CCB6D-4CC8-469B-BC5A-217A7E885001}">
      <dsp:nvSpPr>
        <dsp:cNvPr id="0" name=""/>
        <dsp:cNvSpPr/>
      </dsp:nvSpPr>
      <dsp:spPr>
        <a:xfrm>
          <a:off x="2677375" y="1304925"/>
          <a:ext cx="1461603" cy="730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Pose Estimation</a:t>
          </a:r>
        </a:p>
      </dsp:txBody>
      <dsp:txXfrm>
        <a:off x="2713050" y="1340600"/>
        <a:ext cx="1390253" cy="659451"/>
      </dsp:txXfrm>
    </dsp:sp>
    <dsp:sp modelId="{3FABE9E9-2AAA-40E8-8792-A9F377D2C6C0}">
      <dsp:nvSpPr>
        <dsp:cNvPr id="0" name=""/>
        <dsp:cNvSpPr/>
      </dsp:nvSpPr>
      <dsp:spPr>
        <a:xfrm>
          <a:off x="2166275" y="2877930"/>
          <a:ext cx="1461603" cy="730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Removal of bad points</a:t>
          </a:r>
        </a:p>
      </dsp:txBody>
      <dsp:txXfrm>
        <a:off x="2201950" y="2913605"/>
        <a:ext cx="1390253" cy="659451"/>
      </dsp:txXfrm>
    </dsp:sp>
    <dsp:sp modelId="{90B99A82-778D-4120-989D-E34E15D137CF}">
      <dsp:nvSpPr>
        <dsp:cNvPr id="0" name=""/>
        <dsp:cNvSpPr/>
      </dsp:nvSpPr>
      <dsp:spPr>
        <a:xfrm>
          <a:off x="512320" y="2877930"/>
          <a:ext cx="1461603" cy="730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Triangulation of new points</a:t>
          </a:r>
        </a:p>
      </dsp:txBody>
      <dsp:txXfrm>
        <a:off x="547995" y="2913605"/>
        <a:ext cx="1390253" cy="659451"/>
      </dsp:txXfrm>
    </dsp:sp>
    <dsp:sp modelId="{1B6BA06B-D16F-4635-B040-7E09F6219605}">
      <dsp:nvSpPr>
        <dsp:cNvPr id="0" name=""/>
        <dsp:cNvSpPr/>
      </dsp:nvSpPr>
      <dsp:spPr>
        <a:xfrm>
          <a:off x="1220" y="1304925"/>
          <a:ext cx="1461603" cy="7308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Bundle Adjustment</a:t>
          </a:r>
          <a:endParaRPr lang="en-US" sz="1700" kern="1200" dirty="0"/>
        </a:p>
      </dsp:txBody>
      <dsp:txXfrm>
        <a:off x="36895" y="1340600"/>
        <a:ext cx="1390253" cy="659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A308C-9FE1-415F-B3F5-488A7D6A4BA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A4FB6-EA4B-482B-B28C-7A90803224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2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85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8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1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0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6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80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A4FB6-EA4B-482B-B28C-7A9080322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64" y="521730"/>
            <a:ext cx="1008687" cy="521729"/>
          </a:xfrm>
          <a:prstGeom prst="rect">
            <a:avLst/>
          </a:prstGeom>
        </p:spPr>
      </p:pic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602" y="428236"/>
            <a:ext cx="614793" cy="70490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485629"/>
            <a:ext cx="2275761" cy="6205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71475" y="2560319"/>
            <a:ext cx="11449050" cy="2137600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 dirty="0" err="1"/>
              <a:t>Titel</a:t>
            </a:r>
            <a:r>
              <a:rPr lang="en-US" dirty="0"/>
              <a:t> of your topic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1" y="1563689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Title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1" y="1993311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1" y="5989365"/>
            <a:ext cx="11449052" cy="319071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Semester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2" y="4816128"/>
            <a:ext cx="11449052" cy="29158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8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1" y="5225918"/>
            <a:ext cx="11449052" cy="29475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8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Your advisor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71471" y="5635708"/>
            <a:ext cx="11449052" cy="238619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8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Prof. Dr.-</a:t>
            </a:r>
            <a:r>
              <a:rPr lang="en-US" dirty="0" err="1"/>
              <a:t>Ing</a:t>
            </a:r>
            <a:r>
              <a:rPr lang="en-US" dirty="0"/>
              <a:t>. Matthias </a:t>
            </a:r>
            <a:r>
              <a:rPr lang="en-US" dirty="0" err="1"/>
              <a:t>Althoff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7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 sz="24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20352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1625" y="620713"/>
            <a:ext cx="2628900" cy="568801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849" y="620713"/>
            <a:ext cx="8660020" cy="5688012"/>
          </a:xfrm>
        </p:spPr>
        <p:txBody>
          <a:bodyPr vert="eaVert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4817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pPr algn="ctr"/>
            <a:r>
              <a:rPr lang="de-DE" dirty="0"/>
              <a:t>WS 17/18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92150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849" y="1709738"/>
            <a:ext cx="11448676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849" y="4589463"/>
            <a:ext cx="1144867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49789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449388"/>
            <a:ext cx="5540400" cy="4859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0125" y="1449387"/>
            <a:ext cx="5540400" cy="4859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6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8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47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126" y="1449389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8012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94801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125190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623019"/>
            <a:ext cx="6637337" cy="5685706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6" y="1449389"/>
            <a:ext cx="4400549" cy="485933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0" cy="67900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9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620713"/>
            <a:ext cx="6637337" cy="568801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850" y="1449389"/>
            <a:ext cx="4400176" cy="485933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 dirty="0"/>
              <a:t>WS 17/18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Multi-Camera Computer Vision and Algorithms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1" cy="679007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5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449389"/>
            <a:ext cx="11449050" cy="4859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850" y="6495499"/>
            <a:ext cx="700190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SS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8622" y="6492812"/>
            <a:ext cx="541903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C2F2-EDB3-4FE6-84CD-3C84FADA21DC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1475" y="6416675"/>
            <a:ext cx="114490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683" y="206904"/>
            <a:ext cx="400019" cy="20690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869" y="169827"/>
            <a:ext cx="243811" cy="2795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59" y="191809"/>
            <a:ext cx="224340" cy="248285"/>
          </a:xfrm>
          <a:prstGeom prst="rect">
            <a:avLst/>
          </a:prstGeom>
        </p:spPr>
      </p:pic>
      <p:sp>
        <p:nvSpPr>
          <p:cNvPr id="55" name="TextBox 54"/>
          <p:cNvSpPr txBox="1"/>
          <p:nvPr userDrawn="1"/>
        </p:nvSpPr>
        <p:spPr>
          <a:xfrm>
            <a:off x="371474" y="0"/>
            <a:ext cx="5732033" cy="620713"/>
          </a:xfrm>
          <a:prstGeom prst="rect">
            <a:avLst/>
          </a:prstGeom>
          <a:noFill/>
        </p:spPr>
        <p:txBody>
          <a:bodyPr wrap="square" lIns="90000" tIns="234000" rtlCol="0">
            <a:noAutofit/>
          </a:bodyPr>
          <a:lstStyle/>
          <a:p>
            <a:pPr algn="l"/>
            <a:r>
              <a:rPr lang="en-US" sz="1000" b="0" dirty="0">
                <a:solidFill>
                  <a:srgbClr val="898989"/>
                </a:solidFill>
              </a:rPr>
              <a:t>Robotics</a:t>
            </a:r>
            <a:r>
              <a:rPr lang="en-US" sz="1000" b="0" baseline="0" dirty="0">
                <a:solidFill>
                  <a:srgbClr val="898989"/>
                </a:solidFill>
              </a:rPr>
              <a:t> and Embedded Systems ▪ Department of Computer Science ▪ Technical University of Munich</a:t>
            </a:r>
            <a:endParaRPr lang="en-US" sz="1000" b="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7446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5" orient="horz" pos="913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1qMUwRQFM96uWErU2Avc1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eanElsner/practical-multi-vie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.1/d9/d0c/group__calib3d.html#ga549c2075fac14829ff4a58bc931c033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Multi-Camera Computer Vision and Algorithms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Practical Course</a:t>
            </a:r>
          </a:p>
          <a:p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Jean Elsner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WS 17/18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650663" y="6492875"/>
            <a:ext cx="541337" cy="214313"/>
          </a:xfrm>
        </p:spPr>
        <p:txBody>
          <a:bodyPr/>
          <a:lstStyle/>
          <a:p>
            <a:fld id="{B169C2F2-EDB3-4FE6-84CD-3C84FADA21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3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F631-2AF2-4970-A7A2-D607C104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and Pose Estimation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8C78-FB45-4D18-99C2-09CC98789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49389"/>
            <a:ext cx="11449050" cy="1068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during initialization and whenever the number of seen 3D points drops below a threshold, new 3D points need to be </a:t>
            </a:r>
            <a:r>
              <a:rPr lang="en-US" dirty="0">
                <a:solidFill>
                  <a:schemeClr val="bg2"/>
                </a:solidFill>
              </a:rPr>
              <a:t>triangulated</a:t>
            </a:r>
            <a:r>
              <a:rPr lang="en-US" dirty="0"/>
              <a:t> given 2D-2D correspondences between frames.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C59E6-2CC8-4952-ABB3-F4A27B52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8FD748-11E1-48F2-84E5-E9F0B419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780C07-EBC5-4188-845E-D1F2A2D5E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Triangulation and Pose Estimation / Multi-Camera Computer Vision and Algorithms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E9DC8A-A758-41D2-A77B-4DAACBCC7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769" y="2517569"/>
            <a:ext cx="5178756" cy="3075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2C78B44-3F55-4495-B339-DEC7DC6CE1AC}"/>
              </a:ext>
            </a:extLst>
          </p:cNvPr>
          <p:cNvSpPr txBox="1"/>
          <p:nvPr/>
        </p:nvSpPr>
        <p:spPr>
          <a:xfrm>
            <a:off x="6899564" y="5470166"/>
            <a:ext cx="3621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Triangulation of image point correspondences [5]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C887682-6B83-4B08-AE5C-10492E4FF785}"/>
              </a:ext>
            </a:extLst>
          </p:cNvPr>
          <p:cNvSpPr txBox="1"/>
          <p:nvPr/>
        </p:nvSpPr>
        <p:spPr>
          <a:xfrm>
            <a:off x="371475" y="2517569"/>
            <a:ext cx="6361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OpenCVFivePointTri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/>
              <a:t>This module uses OpenCV‘s implementation of a five-point </a:t>
            </a:r>
            <a:r>
              <a:rPr lang="en-US" sz="2400"/>
              <a:t>algorithm [6] </a:t>
            </a:r>
            <a:r>
              <a:rPr lang="en-US" sz="2400" dirty="0"/>
              <a:t>to determine the essential matrix for 2D-2D correspondences between two frames. Given the relative poses of the cameras, 3D points can be triangulated as an intersection of two lines, as seen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27954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F631-2AF2-4970-A7A2-D607C104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 and Pose Estimation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D78C78-FB45-4D18-99C2-09CC98789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49389"/>
            <a:ext cx="11449050" cy="1068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initialization, feature tracking will provide 2D-3D correspondences for each frame, that can be used to estimate the </a:t>
            </a:r>
            <a:r>
              <a:rPr lang="en-US" dirty="0">
                <a:solidFill>
                  <a:schemeClr val="bg2"/>
                </a:solidFill>
              </a:rPr>
              <a:t>pose</a:t>
            </a:r>
            <a:r>
              <a:rPr lang="en-US" dirty="0"/>
              <a:t> of the camera (Perspective-n-Point problem).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C59E6-2CC8-4952-ABB3-F4A27B52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8FD748-11E1-48F2-84E5-E9F0B419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780C07-EBC5-4188-845E-D1F2A2D5E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Triangulation and Pose Estimation / Multi-Camera Computer Vision and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C887682-6B83-4B08-AE5C-10492E4FF785}"/>
                  </a:ext>
                </a:extLst>
              </p:cNvPr>
              <p:cNvSpPr txBox="1"/>
              <p:nvPr/>
            </p:nvSpPr>
            <p:spPr>
              <a:xfrm>
                <a:off x="371475" y="2517569"/>
                <a:ext cx="636183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2"/>
                    </a:solidFill>
                  </a:rPr>
                  <a:t>OpenCVEPnPSolver</a:t>
                </a:r>
              </a:p>
              <a:p>
                <a:r>
                  <a:rPr lang="en-US" sz="2400" dirty="0"/>
                  <a:t>Based on OpenCV’s implementation of the Efficient PnP method (</a:t>
                </a:r>
                <a:r>
                  <a:rPr lang="en-US" sz="2400" dirty="0" err="1"/>
                  <a:t>EPnP</a:t>
                </a:r>
                <a:r>
                  <a:rPr lang="en-US" sz="2400" dirty="0"/>
                  <a:t>) described in [7]. Given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sz="2400" dirty="0"/>
                  <a:t> reference point and a calibrated camera, the algorithm calculates an estimate for the camera pose in linear time.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C887682-6B83-4B08-AE5C-10492E4F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2517569"/>
                <a:ext cx="6361834" cy="2308324"/>
              </a:xfrm>
              <a:prstGeom prst="rect">
                <a:avLst/>
              </a:prstGeom>
              <a:blipFill>
                <a:blip r:embed="rId2"/>
                <a:stretch>
                  <a:fillRect l="-1533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 descr="Bildschirmausschnitt">
            <a:extLst>
              <a:ext uri="{FF2B5EF4-FFF2-40B4-BE49-F238E27FC236}">
                <a16:creationId xmlns:a16="http://schemas.microsoft.com/office/drawing/2014/main" id="{86261DB7-BD08-4E9A-A43F-2BA0027AD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31" y="2664932"/>
            <a:ext cx="4123691" cy="27597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42EC775-1580-4C5E-AEDA-A4A87AAAAA54}"/>
              </a:ext>
            </a:extLst>
          </p:cNvPr>
          <p:cNvSpPr txBox="1"/>
          <p:nvPr/>
        </p:nvSpPr>
        <p:spPr>
          <a:xfrm>
            <a:off x="7154931" y="5424632"/>
            <a:ext cx="4221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Perspective-n-Point problem, as illustrated in the OpenCV documentation [8]</a:t>
            </a:r>
          </a:p>
        </p:txBody>
      </p:sp>
    </p:spTree>
    <p:extLst>
      <p:ext uri="{BB962C8B-B14F-4D97-AF65-F5344CB8AC3E}">
        <p14:creationId xmlns:p14="http://schemas.microsoft.com/office/powerpoint/2010/main" val="90881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563E2-E116-42C4-A87B-1FFC3978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 and Optimizations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85F23A-918A-42A1-BC7B-11249A156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Outlier detection</a:t>
                </a:r>
              </a:p>
              <a:p>
                <a:pPr marL="0" indent="0">
                  <a:buNone/>
                </a:pPr>
                <a:r>
                  <a:rPr lang="en-US" dirty="0"/>
                  <a:t>During pose estimation, </a:t>
                </a:r>
                <a:r>
                  <a:rPr lang="en-US" dirty="0">
                    <a:solidFill>
                      <a:schemeClr val="bg2"/>
                    </a:solidFill>
                  </a:rPr>
                  <a:t>RANSAC</a:t>
                </a:r>
                <a:r>
                  <a:rPr lang="en-US" dirty="0"/>
                  <a:t> is used to select a consensus set of reference points. 3D points not within this set are considered outliers and removed from the global shared list.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chemeClr val="bg2"/>
                    </a:solidFill>
                  </a:rPr>
                  <a:t>CeresBundleAdjustment</a:t>
                </a:r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Ceres Solver is used to minimize the </a:t>
                </a:r>
                <a:r>
                  <a:rPr lang="en-US" dirty="0">
                    <a:solidFill>
                      <a:schemeClr val="bg2"/>
                    </a:solidFill>
                  </a:rPr>
                  <a:t>reprojection error </a:t>
                </a:r>
                <a:r>
                  <a:rPr lang="en-US" dirty="0"/>
                  <a:t>of the last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frames. For each frame, a residual function varying the 3D points seen in the frame, as well as the pose of the camera are added to a cost function. Ceres Solver </a:t>
                </a:r>
                <a:r>
                  <a:rPr lang="en-US" dirty="0">
                    <a:solidFill>
                      <a:schemeClr val="bg2"/>
                    </a:solidFill>
                  </a:rPr>
                  <a:t>simultaneously</a:t>
                </a:r>
                <a:r>
                  <a:rPr lang="en-US" dirty="0"/>
                  <a:t> optimizes the shared 3D point coordinates as well as the camera poses.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E85F23A-918A-42A1-BC7B-11249A156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2" t="-1757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7E1CCF-83AC-4F14-A37D-3D217D4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4770-D481-42A0-BD3C-C1E07A2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705A6D-D691-41A3-BC2A-C7BE82A4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Bundle Adjustment and Optimizations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44417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563E2-E116-42C4-A87B-1FFC3978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Adjustment and Optimizations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7E1CCF-83AC-4F14-A37D-3D217D4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724770-D481-42A0-BD3C-C1E07A2C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705A6D-D691-41A3-BC2A-C7BE82A46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Bundle Adjustment and Optimizations / Multi-Camera Computer Vision and Algorithms</a:t>
            </a:r>
          </a:p>
        </p:txBody>
      </p:sp>
      <p:pic>
        <p:nvPicPr>
          <p:cNvPr id="10" name="Sequenz 01_1">
            <a:hlinkClick r:id="" action="ppaction://media"/>
            <a:extLst>
              <a:ext uri="{FF2B5EF4-FFF2-40B4-BE49-F238E27FC236}">
                <a16:creationId xmlns:a16="http://schemas.microsoft.com/office/drawing/2014/main" id="{93BA2AE9-73CD-41BF-88D1-F31E7F2C9D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936" y="1302026"/>
            <a:ext cx="7870128" cy="4757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C75FA48-EC3F-4916-A680-412BD8EEDA6D}"/>
              </a:ext>
            </a:extLst>
          </p:cNvPr>
          <p:cNvSpPr txBox="1"/>
          <p:nvPr/>
        </p:nvSpPr>
        <p:spPr>
          <a:xfrm>
            <a:off x="2160936" y="6059788"/>
            <a:ext cx="7870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Video of Odometry Pipeline comparing performance without and with bundle adjustment</a:t>
            </a:r>
          </a:p>
        </p:txBody>
      </p:sp>
    </p:spTree>
    <p:extLst>
      <p:ext uri="{BB962C8B-B14F-4D97-AF65-F5344CB8AC3E}">
        <p14:creationId xmlns:p14="http://schemas.microsoft.com/office/powerpoint/2010/main" val="12388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7C1C0-1912-49E3-B42A-8B61289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D9267C32-483B-4201-A9D9-882BFBC9E5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508785"/>
                  </p:ext>
                </p:extLst>
              </p:nvPr>
            </p:nvGraphicFramePr>
            <p:xfrm>
              <a:off x="371475" y="1449388"/>
              <a:ext cx="11449050" cy="14992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905">
                      <a:extLst>
                        <a:ext uri="{9D8B030D-6E8A-4147-A177-3AD203B41FA5}">
                          <a16:colId xmlns:a16="http://schemas.microsoft.com/office/drawing/2014/main" val="1026707510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2372831328"/>
                        </a:ext>
                      </a:extLst>
                    </a:gridCol>
                    <a:gridCol w="1278537">
                      <a:extLst>
                        <a:ext uri="{9D8B030D-6E8A-4147-A177-3AD203B41FA5}">
                          <a16:colId xmlns:a16="http://schemas.microsoft.com/office/drawing/2014/main" val="3119862280"/>
                        </a:ext>
                      </a:extLst>
                    </a:gridCol>
                    <a:gridCol w="1011273">
                      <a:extLst>
                        <a:ext uri="{9D8B030D-6E8A-4147-A177-3AD203B41FA5}">
                          <a16:colId xmlns:a16="http://schemas.microsoft.com/office/drawing/2014/main" val="634577361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3327029574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574374090"/>
                        </a:ext>
                      </a:extLst>
                    </a:gridCol>
                    <a:gridCol w="1203184">
                      <a:extLst>
                        <a:ext uri="{9D8B030D-6E8A-4147-A177-3AD203B41FA5}">
                          <a16:colId xmlns:a16="http://schemas.microsoft.com/office/drawing/2014/main" val="4087279224"/>
                        </a:ext>
                      </a:extLst>
                    </a:gridCol>
                    <a:gridCol w="1086626">
                      <a:extLst>
                        <a:ext uri="{9D8B030D-6E8A-4147-A177-3AD203B41FA5}">
                          <a16:colId xmlns:a16="http://schemas.microsoft.com/office/drawing/2014/main" val="1248793209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2638500512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38445691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Bundle/it.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total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std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total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std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Runtime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364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0/0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37977.8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0.013902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179.65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50.0298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457.367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0.0019524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1.49654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0.013902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16.0372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55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5/5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13288.2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0.0538121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50.6598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15.1565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223.147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0.0106561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0.689664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0.181154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24.1479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9497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5/50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12337.4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0.0817539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12.2226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218.43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0.0174908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0.75612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0.189256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78.1034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3451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Inhaltsplatzhalter 6">
                <a:extLst>
                  <a:ext uri="{FF2B5EF4-FFF2-40B4-BE49-F238E27FC236}">
                    <a16:creationId xmlns:a16="http://schemas.microsoft.com/office/drawing/2014/main" id="{D9267C32-483B-4201-A9D9-882BFBC9E5B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508785"/>
                  </p:ext>
                </p:extLst>
              </p:nvPr>
            </p:nvGraphicFramePr>
            <p:xfrm>
              <a:off x="371475" y="1449388"/>
              <a:ext cx="11449050" cy="14992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4905">
                      <a:extLst>
                        <a:ext uri="{9D8B030D-6E8A-4147-A177-3AD203B41FA5}">
                          <a16:colId xmlns:a16="http://schemas.microsoft.com/office/drawing/2014/main" val="1026707510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2372831328"/>
                        </a:ext>
                      </a:extLst>
                    </a:gridCol>
                    <a:gridCol w="1278537">
                      <a:extLst>
                        <a:ext uri="{9D8B030D-6E8A-4147-A177-3AD203B41FA5}">
                          <a16:colId xmlns:a16="http://schemas.microsoft.com/office/drawing/2014/main" val="3119862280"/>
                        </a:ext>
                      </a:extLst>
                    </a:gridCol>
                    <a:gridCol w="1011273">
                      <a:extLst>
                        <a:ext uri="{9D8B030D-6E8A-4147-A177-3AD203B41FA5}">
                          <a16:colId xmlns:a16="http://schemas.microsoft.com/office/drawing/2014/main" val="634577361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3327029574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574374090"/>
                        </a:ext>
                      </a:extLst>
                    </a:gridCol>
                    <a:gridCol w="1203184">
                      <a:extLst>
                        <a:ext uri="{9D8B030D-6E8A-4147-A177-3AD203B41FA5}">
                          <a16:colId xmlns:a16="http://schemas.microsoft.com/office/drawing/2014/main" val="4087279224"/>
                        </a:ext>
                      </a:extLst>
                    </a:gridCol>
                    <a:gridCol w="1086626">
                      <a:extLst>
                        <a:ext uri="{9D8B030D-6E8A-4147-A177-3AD203B41FA5}">
                          <a16:colId xmlns:a16="http://schemas.microsoft.com/office/drawing/2014/main" val="1248793209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2638500512"/>
                        </a:ext>
                      </a:extLst>
                    </a:gridCol>
                    <a:gridCol w="1144905">
                      <a:extLst>
                        <a:ext uri="{9D8B030D-6E8A-4147-A177-3AD203B41FA5}">
                          <a16:colId xmlns:a16="http://schemas.microsoft.com/office/drawing/2014/main" val="3844569113"/>
                        </a:ext>
                      </a:extLst>
                    </a:gridCol>
                  </a:tblGrid>
                  <a:tr h="38671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Bundle/it.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32" t="-7813" r="-80212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524" t="-7813" r="-618095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614" t="-7813" r="-68192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32" t="-7813" r="-50212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532" t="-7813" r="-40212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0202" t="-7813" r="-28181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5506" t="-7813" r="-213483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532" t="-7813" r="-102128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noProof="0" dirty="0"/>
                            <a:t>Runtime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3645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0/0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37977.8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0.013902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179.65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50.0298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457.367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0.0019524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1.49654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0.013902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16.0372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655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5/5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13288.2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0.0538121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50.6598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15.1565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223.147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0.0106561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0.689664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0.181154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24.1479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94973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5/50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12337.4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0.0817539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49.948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12.2226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218.43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0.0174908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0.75612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0.189256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78.1034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2345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D175E3-DD0C-442B-9791-6ABCE68C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00FC1-854B-4E93-8BB5-98CAA50F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A0F2A6-5949-4C57-A0B6-61DDEA9D2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Conclusion / Multi-Camera Computer Vision and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50BFFE5-6C72-4663-8763-4CF4C368835C}"/>
                  </a:ext>
                </a:extLst>
              </p:cNvPr>
              <p:cNvSpPr txBox="1"/>
              <p:nvPr/>
            </p:nvSpPr>
            <p:spPr>
              <a:xfrm>
                <a:off x="371475" y="3429000"/>
                <a:ext cx="114490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Finally, Sequence 07 of the KITTI benchmark is run for 600 frames using different combinations of Bundle size and iterations (Bundle/it.), as seen on the previous slide. For each camera pose, the absolute deviation from the </a:t>
                </a:r>
                <a:r>
                  <a:rPr lang="en-US" dirty="0">
                    <a:solidFill>
                      <a:schemeClr val="bg2"/>
                    </a:solidFill>
                  </a:rPr>
                  <a:t>ground truth </a:t>
                </a:r>
                <a:r>
                  <a:rPr lang="en-US" dirty="0"/>
                  <a:t>is calculated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norm. The total error, as well as the minimum, maximum and standard deviation of the error for the 600 frames are given for both translation and rotation in the table above.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Observed trend</a:t>
                </a:r>
                <a:r>
                  <a:rPr lang="en-US" dirty="0"/>
                  <a:t>: Using </a:t>
                </a:r>
                <a:r>
                  <a:rPr lang="en-US" dirty="0">
                    <a:solidFill>
                      <a:schemeClr val="bg2"/>
                    </a:solidFill>
                  </a:rPr>
                  <a:t>Bundle Adjustment</a:t>
                </a:r>
                <a:r>
                  <a:rPr lang="en-US" dirty="0"/>
                  <a:t> can significantly improve the reconstructed trajectory, albeit at the cost of increased </a:t>
                </a:r>
                <a:r>
                  <a:rPr lang="en-US" dirty="0">
                    <a:solidFill>
                      <a:schemeClr val="bg2"/>
                    </a:solidFill>
                  </a:rPr>
                  <a:t>runtimes</a:t>
                </a:r>
                <a:r>
                  <a:rPr lang="en-US" dirty="0"/>
                  <a:t>. Heuristically, a Bundle size of 5 frames has proved most advantageous. While significantly increasing the </a:t>
                </a:r>
                <a:r>
                  <a:rPr lang="en-US" dirty="0">
                    <a:solidFill>
                      <a:schemeClr val="bg2"/>
                    </a:solidFill>
                  </a:rPr>
                  <a:t>thresholds</a:t>
                </a:r>
                <a:r>
                  <a:rPr lang="en-US" dirty="0"/>
                  <a:t> for seen 3D points and tracked 2D features (beyond the standard 150 and 400 respectively) does little to improve the result.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50BFFE5-6C72-4663-8763-4CF4C3688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3429000"/>
                <a:ext cx="11449050" cy="2308324"/>
              </a:xfrm>
              <a:prstGeom prst="rect">
                <a:avLst/>
              </a:prstGeom>
              <a:blipFill>
                <a:blip r:embed="rId4"/>
                <a:stretch>
                  <a:fillRect l="-479" t="-1587" r="-53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9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7C1C0-1912-49E3-B42A-8B61289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9B3E29-D9EE-48B5-9624-5B3B5349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YouTube Channel</a:t>
            </a:r>
          </a:p>
          <a:p>
            <a:pPr marL="0" indent="0">
              <a:buNone/>
            </a:pPr>
            <a:r>
              <a:rPr lang="en-US" dirty="0"/>
              <a:t>Including videos running with different settings and during different stages of development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https://www.youtube.com/channel/UC1qMUwRQFM96uWErU2Avc1g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GitHub Repository</a:t>
            </a:r>
          </a:p>
          <a:p>
            <a:pPr marL="0" indent="0">
              <a:buNone/>
            </a:pPr>
            <a:r>
              <a:rPr lang="en-US" dirty="0"/>
              <a:t>Full source code and instruction for compilation available on GitHub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hlinkClick r:id="rId4"/>
              </a:rPr>
              <a:t>https://github.com/JeanElsner/practical-multi-view</a:t>
            </a: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D175E3-DD0C-442B-9791-6ABCE68C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00FC1-854B-4E93-8BB5-98CAA50F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A0F2A6-5949-4C57-A0B6-61DDEA9D2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Conclusion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61517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7C1C0-1912-49E3-B42A-8B61289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9B3E29-D9EE-48B5-9624-5B3B53495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2"/>
                </a:solidFill>
              </a:rPr>
              <a:t>References</a:t>
            </a:r>
          </a:p>
          <a:p>
            <a:pPr marL="0" indent="0">
              <a:buNone/>
            </a:pPr>
            <a:r>
              <a:rPr lang="de-DE" sz="1200" dirty="0"/>
              <a:t>[1] </a:t>
            </a:r>
            <a:r>
              <a:rPr lang="en-US" sz="1200" dirty="0"/>
              <a:t>J. Shi and C. </a:t>
            </a:r>
            <a:r>
              <a:rPr lang="en-US" sz="1200" dirty="0" err="1"/>
              <a:t>Tomasi</a:t>
            </a:r>
            <a:r>
              <a:rPr lang="en-US" sz="1200" dirty="0"/>
              <a:t>. Good Features to Track. 9th IEEE Conference on Computer Vision and Pattern Recognition, 1994.</a:t>
            </a:r>
          </a:p>
          <a:p>
            <a:pPr marL="0" indent="0">
              <a:buNone/>
            </a:pPr>
            <a:r>
              <a:rPr lang="de-DE" sz="1200" dirty="0"/>
              <a:t>[2</a:t>
            </a:r>
            <a:r>
              <a:rPr lang="en-US" sz="1200" dirty="0"/>
              <a:t>] C. Harris and M. Stephens. A Combined Corner and Edge Detector. Proceedings of the 4th </a:t>
            </a:r>
            <a:r>
              <a:rPr lang="en-US" sz="1200" dirty="0" err="1"/>
              <a:t>Alvey</a:t>
            </a:r>
            <a:r>
              <a:rPr lang="en-US" sz="1200" dirty="0"/>
              <a:t> Vision Conference,  147–151, 1988.</a:t>
            </a:r>
          </a:p>
          <a:p>
            <a:pPr marL="0" indent="0">
              <a:buNone/>
            </a:pPr>
            <a:r>
              <a:rPr lang="de-DE" sz="1200" dirty="0"/>
              <a:t>[3</a:t>
            </a:r>
            <a:r>
              <a:rPr lang="en-US" sz="1200" dirty="0"/>
              <a:t>] E. </a:t>
            </a:r>
            <a:r>
              <a:rPr lang="en-US" sz="1200" dirty="0" err="1"/>
              <a:t>Rosten</a:t>
            </a:r>
            <a:r>
              <a:rPr lang="en-US" sz="1200" dirty="0"/>
              <a:t> and T. Drummond. Machine Learning for High-Speed Corner Detection. Computer Vision–ECCV 2006, 430–443, 2006.</a:t>
            </a:r>
          </a:p>
          <a:p>
            <a:pPr marL="0" indent="0">
              <a:buNone/>
            </a:pPr>
            <a:r>
              <a:rPr lang="de-DE" sz="1200" dirty="0"/>
              <a:t>[4</a:t>
            </a:r>
            <a:r>
              <a:rPr lang="en-US" sz="1200" dirty="0"/>
              <a:t>] Jean-Yves </a:t>
            </a:r>
            <a:r>
              <a:rPr lang="en-US" sz="1200" dirty="0" err="1"/>
              <a:t>Bouguet</a:t>
            </a:r>
            <a:r>
              <a:rPr lang="en-US" sz="1200" dirty="0"/>
              <a:t>. Pyramidal Implementation of the Affine Lucas </a:t>
            </a:r>
            <a:r>
              <a:rPr lang="en-US" sz="1200" dirty="0" err="1"/>
              <a:t>Kanade</a:t>
            </a:r>
            <a:r>
              <a:rPr lang="en-US" sz="1200" dirty="0"/>
              <a:t> Feature Tracker. Intel Corporation, 5, 2001.</a:t>
            </a:r>
          </a:p>
          <a:p>
            <a:pPr marL="0" indent="0">
              <a:buNone/>
            </a:pPr>
            <a:r>
              <a:rPr lang="de-DE" sz="1200" dirty="0"/>
              <a:t>[5</a:t>
            </a:r>
            <a:r>
              <a:rPr lang="en-US" sz="1200" dirty="0"/>
              <a:t>] </a:t>
            </a:r>
            <a:r>
              <a:rPr lang="en-US" sz="1200" dirty="0" err="1"/>
              <a:t>R.Hartley</a:t>
            </a:r>
            <a:r>
              <a:rPr lang="en-US" sz="1200" dirty="0"/>
              <a:t> and A. Zisserman. Multiple View Geometry in Computer Vision. Cambridge University Press, 2004.</a:t>
            </a:r>
          </a:p>
          <a:p>
            <a:pPr marL="0" indent="0">
              <a:buNone/>
            </a:pPr>
            <a:r>
              <a:rPr lang="en-US" sz="1200" dirty="0"/>
              <a:t>[6] David </a:t>
            </a:r>
            <a:r>
              <a:rPr lang="en-US" sz="1200" dirty="0" err="1"/>
              <a:t>Nistér</a:t>
            </a:r>
            <a:r>
              <a:rPr lang="en-US" sz="1200" dirty="0"/>
              <a:t>. An Efficient Solution to the Five-Point Relative Pose Problem. Pattern Analysis and Machine Intelligence, IEEE Transactions on, 26(6):756–770, 2004.</a:t>
            </a:r>
          </a:p>
          <a:p>
            <a:pPr marL="0" indent="0">
              <a:buNone/>
            </a:pPr>
            <a:r>
              <a:rPr lang="de-DE" sz="1200" dirty="0"/>
              <a:t>[7</a:t>
            </a:r>
            <a:r>
              <a:rPr lang="en-US" sz="1200" dirty="0"/>
              <a:t>] V. </a:t>
            </a:r>
            <a:r>
              <a:rPr lang="en-US" sz="1200" dirty="0" err="1"/>
              <a:t>Lepetit</a:t>
            </a:r>
            <a:r>
              <a:rPr lang="en-US" sz="1200" dirty="0"/>
              <a:t> and F. Moreno-</a:t>
            </a:r>
            <a:r>
              <a:rPr lang="en-US" sz="1200" dirty="0" err="1"/>
              <a:t>Noguer</a:t>
            </a:r>
            <a:r>
              <a:rPr lang="en-US" sz="1200" dirty="0"/>
              <a:t> and P. </a:t>
            </a:r>
            <a:r>
              <a:rPr lang="en-US" sz="1200" dirty="0" err="1"/>
              <a:t>Fua</a:t>
            </a:r>
            <a:r>
              <a:rPr lang="en-US" sz="1200" dirty="0"/>
              <a:t>. </a:t>
            </a:r>
            <a:r>
              <a:rPr lang="en-US" sz="1200" dirty="0" err="1"/>
              <a:t>EPnP</a:t>
            </a:r>
            <a:r>
              <a:rPr lang="en-US" sz="1200" dirty="0"/>
              <a:t>: An Accurate O(n) Solution to the PnP Problem. International journal of computer vision, 81(2):155–166, 2009.</a:t>
            </a:r>
          </a:p>
          <a:p>
            <a:pPr marL="0" indent="0">
              <a:buNone/>
            </a:pPr>
            <a:r>
              <a:rPr lang="de-DE" sz="1200" dirty="0"/>
              <a:t>[8</a:t>
            </a:r>
            <a:r>
              <a:rPr lang="en-US" sz="1200" dirty="0"/>
              <a:t>] OpenCV: Camera Calibration and 3D Reconstruction. Retrieved from </a:t>
            </a:r>
            <a:r>
              <a:rPr lang="en-US" sz="1200" dirty="0">
                <a:hlinkClick r:id="rId3"/>
              </a:rPr>
              <a:t>https://docs.opencv.org/3.4.1/d9/d0c/group__calib3d.html#ga549c2075fac14829ff4a58bc931c033d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D175E3-DD0C-442B-9791-6ABCE68C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00FC1-854B-4E93-8BB5-98CAA50F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A0F2A6-5949-4C57-A0B6-61DDEA9D2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Conclusion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9006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B205F-AD37-4CF5-B62F-DDDB1EC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812034E-D6C4-4479-B15F-737EAF039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390129"/>
              </p:ext>
            </p:extLst>
          </p:nvPr>
        </p:nvGraphicFramePr>
        <p:xfrm>
          <a:off x="371475" y="1449388"/>
          <a:ext cx="11449050" cy="4859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61CAD-CDC5-4697-A693-43B1C74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WS 17/18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305A8F-D419-4AD1-9BE3-1C6710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C358E-372D-4FC9-87CB-01FF1E98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Pipeline Architecture / Multi-Camera Computer Vision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45665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B205F-AD37-4CF5-B62F-DDDB1EC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61CAD-CDC5-4697-A693-43B1C74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WS 17/18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305A8F-D419-4AD1-9BE3-1C6710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C358E-372D-4FC9-87CB-01FF1E98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Pipeline Architecture / Multi-Camera Computer Vision and Algorithms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60707-0598-45AF-A8B5-AE18D434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Odometry Pipeline takes a series of calibrated images from the </a:t>
            </a:r>
            <a:r>
              <a:rPr lang="en-US" dirty="0">
                <a:solidFill>
                  <a:schemeClr val="bg2"/>
                </a:solidFill>
              </a:rPr>
              <a:t>KITTI</a:t>
            </a:r>
            <a:r>
              <a:rPr lang="en-US" dirty="0"/>
              <a:t> database and reconstructs the </a:t>
            </a:r>
            <a:r>
              <a:rPr lang="en-US" dirty="0">
                <a:solidFill>
                  <a:schemeClr val="bg2"/>
                </a:solidFill>
              </a:rPr>
              <a:t>camera poses</a:t>
            </a:r>
            <a:r>
              <a:rPr lang="en-US" dirty="0"/>
              <a:t>. To this end, a pair of images is used to triangulate a set of 3D points (initialization) and the main odometry loop is run.</a:t>
            </a:r>
          </a:p>
          <a:p>
            <a:pPr marL="0" indent="0">
              <a:buNone/>
            </a:pPr>
            <a:endParaRPr lang="de-DE" dirty="0"/>
          </a:p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C78E1F-E33B-44C7-84BC-C2CE03929D29}"/>
              </a:ext>
            </a:extLst>
          </p:cNvPr>
          <p:cNvSpPr txBox="1"/>
          <p:nvPr/>
        </p:nvSpPr>
        <p:spPr>
          <a:xfrm>
            <a:off x="371474" y="2754312"/>
            <a:ext cx="6651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main loop consists of these steps: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2D Features are </a:t>
            </a:r>
            <a:r>
              <a:rPr lang="en-US" sz="2400" dirty="0">
                <a:solidFill>
                  <a:schemeClr val="bg2"/>
                </a:solidFill>
              </a:rPr>
              <a:t>tracked</a:t>
            </a:r>
            <a:r>
              <a:rPr lang="en-US" sz="2400" dirty="0"/>
              <a:t> to the next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2D-3D correspondences are used to solve the Perspective-n-Point (</a:t>
            </a:r>
            <a:r>
              <a:rPr lang="en-US" sz="2400" dirty="0">
                <a:solidFill>
                  <a:schemeClr val="bg2"/>
                </a:solidFill>
              </a:rPr>
              <a:t>PnP</a:t>
            </a:r>
            <a:r>
              <a:rPr lang="en-US" sz="2400" dirty="0"/>
              <a:t>)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3D points are triangulated when necessary, while </a:t>
            </a:r>
            <a:r>
              <a:rPr lang="en-US" sz="2400" dirty="0">
                <a:solidFill>
                  <a:schemeClr val="bg2"/>
                </a:solidFill>
              </a:rPr>
              <a:t>outliers</a:t>
            </a:r>
            <a:r>
              <a:rPr lang="en-US" sz="2400" dirty="0"/>
              <a:t> are removed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Bundle Adjustment may be performed to further </a:t>
            </a:r>
            <a:r>
              <a:rPr lang="en-US" sz="2400" dirty="0">
                <a:solidFill>
                  <a:schemeClr val="bg2"/>
                </a:solidFill>
              </a:rPr>
              <a:t>optimize</a:t>
            </a:r>
            <a:r>
              <a:rPr lang="en-US" sz="2400" dirty="0"/>
              <a:t> camera poses and 3D points</a:t>
            </a:r>
          </a:p>
          <a:p>
            <a:endParaRPr lang="en-US" sz="2400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7185B4B1-0C31-4C4A-9D0D-1AAD5791C3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575725"/>
              </p:ext>
            </p:extLst>
          </p:nvPr>
        </p:nvGraphicFramePr>
        <p:xfrm>
          <a:off x="7409373" y="2367237"/>
          <a:ext cx="4140200" cy="394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705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B205F-AD37-4CF5-B62F-DDDB1EC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61CAD-CDC5-4697-A693-43B1C74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WS 17/18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305A8F-D419-4AD1-9BE3-1C6710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C358E-372D-4FC9-87CB-01FF1E98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Pipeline Architecture / Multi-Camera Computer Vision and Algorithms</a:t>
            </a:r>
          </a:p>
        </p:txBody>
      </p:sp>
      <p:pic>
        <p:nvPicPr>
          <p:cNvPr id="11" name="Inhaltsplatzhalter 7">
            <a:extLst>
              <a:ext uri="{FF2B5EF4-FFF2-40B4-BE49-F238E27FC236}">
                <a16:creationId xmlns:a16="http://schemas.microsoft.com/office/drawing/2014/main" id="{FA6AA812-DFF0-4B81-BC73-FFE9404A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742" y="1417959"/>
            <a:ext cx="9018601" cy="48170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139ECFA-1487-454C-9C7F-ECEF67E8FDD7}"/>
              </a:ext>
            </a:extLst>
          </p:cNvPr>
          <p:cNvSpPr txBox="1"/>
          <p:nvPr/>
        </p:nvSpPr>
        <p:spPr>
          <a:xfrm>
            <a:off x="4599306" y="1793174"/>
            <a:ext cx="214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Odometry Pipeline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112A16D-006D-4ADF-A6B8-80471F4E4920}"/>
              </a:ext>
            </a:extLst>
          </p:cNvPr>
          <p:cNvSpPr txBox="1"/>
          <p:nvPr/>
        </p:nvSpPr>
        <p:spPr>
          <a:xfrm>
            <a:off x="5096805" y="3497309"/>
            <a:ext cx="117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3D Points</a:t>
            </a:r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C35C19-FAFE-4D79-A678-19C9EB361B08}"/>
                  </a:ext>
                </a:extLst>
              </p:cNvPr>
              <p:cNvSpPr txBox="1"/>
              <p:nvPr/>
            </p:nvSpPr>
            <p:spPr>
              <a:xfrm>
                <a:off x="1917532" y="3543475"/>
                <a:ext cx="84741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Frame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C35C19-FAFE-4D79-A678-19C9EB361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532" y="3543475"/>
                <a:ext cx="847411" cy="307777"/>
              </a:xfrm>
              <a:prstGeom prst="rect">
                <a:avLst/>
              </a:prstGeom>
              <a:blipFill>
                <a:blip r:embed="rId5"/>
                <a:stretch>
                  <a:fillRect l="-7194" r="-287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4A1B67B-CFBA-41C8-8132-C81971214E72}"/>
                  </a:ext>
                </a:extLst>
              </p:cNvPr>
              <p:cNvSpPr txBox="1"/>
              <p:nvPr/>
            </p:nvSpPr>
            <p:spPr>
              <a:xfrm>
                <a:off x="8490342" y="3543475"/>
                <a:ext cx="108305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Frame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4A1B67B-CFBA-41C8-8132-C8197121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42" y="3543475"/>
                <a:ext cx="1083053" cy="307777"/>
              </a:xfrm>
              <a:prstGeom prst="rect">
                <a:avLst/>
              </a:prstGeom>
              <a:blipFill>
                <a:blip r:embed="rId6"/>
                <a:stretch>
                  <a:fillRect l="-5650" r="-282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546C6A8-6452-4FEF-A959-C86AC12581D2}"/>
                  </a:ext>
                </a:extLst>
              </p:cNvPr>
              <p:cNvSpPr txBox="1"/>
              <p:nvPr/>
            </p:nvSpPr>
            <p:spPr>
              <a:xfrm>
                <a:off x="3228738" y="5326084"/>
                <a:ext cx="137056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Features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Frame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546C6A8-6452-4FEF-A959-C86AC125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738" y="5326084"/>
                <a:ext cx="1370568" cy="615553"/>
              </a:xfrm>
              <a:prstGeom prst="rect">
                <a:avLst/>
              </a:prstGeom>
              <a:blipFill>
                <a:blip r:embed="rId7"/>
                <a:stretch>
                  <a:fillRect l="-4018" r="-5357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853BA87-A30C-44C5-BA5B-EDAFBF048E74}"/>
                  </a:ext>
                </a:extLst>
              </p:cNvPr>
              <p:cNvSpPr txBox="1"/>
              <p:nvPr/>
            </p:nvSpPr>
            <p:spPr>
              <a:xfrm>
                <a:off x="6742778" y="5326084"/>
                <a:ext cx="137056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Features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e-DE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Frame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853BA87-A30C-44C5-BA5B-EDAFBF048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78" y="5326084"/>
                <a:ext cx="1370568" cy="615553"/>
              </a:xfrm>
              <a:prstGeom prst="rect">
                <a:avLst/>
              </a:prstGeom>
              <a:blipFill>
                <a:blip r:embed="rId8"/>
                <a:stretch>
                  <a:fillRect l="-3556" r="-5333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8C5A53E-BA2E-4594-BCEA-3D55435B79F0}"/>
              </a:ext>
            </a:extLst>
          </p:cNvPr>
          <p:cNvCxnSpPr>
            <a:cxnSpLocks/>
          </p:cNvCxnSpPr>
          <p:nvPr/>
        </p:nvCxnSpPr>
        <p:spPr>
          <a:xfrm>
            <a:off x="9573395" y="1959429"/>
            <a:ext cx="1705227" cy="0"/>
          </a:xfrm>
          <a:prstGeom prst="straightConnector1">
            <a:avLst/>
          </a:prstGeom>
          <a:ln w="27940">
            <a:solidFill>
              <a:schemeClr val="tx1"/>
            </a:solidFill>
            <a:prstDash val="sysDash"/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C5B04F4B-0BF9-487F-9DD7-98F80C8560F6}"/>
              </a:ext>
            </a:extLst>
          </p:cNvPr>
          <p:cNvSpPr txBox="1"/>
          <p:nvPr/>
        </p:nvSpPr>
        <p:spPr>
          <a:xfrm>
            <a:off x="9573395" y="1590097"/>
            <a:ext cx="14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Weak Pointer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B5E2D04-5AF1-457F-B000-3D0956709D44}"/>
              </a:ext>
            </a:extLst>
          </p:cNvPr>
          <p:cNvCxnSpPr>
            <a:cxnSpLocks/>
          </p:cNvCxnSpPr>
          <p:nvPr/>
        </p:nvCxnSpPr>
        <p:spPr>
          <a:xfrm>
            <a:off x="9573395" y="1446062"/>
            <a:ext cx="1705227" cy="0"/>
          </a:xfrm>
          <a:prstGeom prst="straightConnector1">
            <a:avLst/>
          </a:prstGeom>
          <a:ln w="2794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11979C3-9773-422F-971E-EBDFF0F64EA6}"/>
              </a:ext>
            </a:extLst>
          </p:cNvPr>
          <p:cNvSpPr txBox="1"/>
          <p:nvPr/>
        </p:nvSpPr>
        <p:spPr>
          <a:xfrm>
            <a:off x="9573395" y="1076730"/>
            <a:ext cx="156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Pointer</a:t>
            </a:r>
          </a:p>
        </p:txBody>
      </p:sp>
    </p:spTree>
    <p:extLst>
      <p:ext uri="{BB962C8B-B14F-4D97-AF65-F5344CB8AC3E}">
        <p14:creationId xmlns:p14="http://schemas.microsoft.com/office/powerpoint/2010/main" val="261676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B205F-AD37-4CF5-B62F-DDDB1EC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61CAD-CDC5-4697-A693-43B1C74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WS 17/18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305A8F-D419-4AD1-9BE3-1C6710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C358E-372D-4FC9-87CB-01FF1E98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Pipeline Architecture / Multi-Camera Computer Vision and Algorithms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60707-0598-45AF-A8B5-AE18D434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reconstructed </a:t>
            </a:r>
            <a:r>
              <a:rPr lang="en-US" dirty="0">
                <a:solidFill>
                  <a:schemeClr val="bg2"/>
                </a:solidFill>
              </a:rPr>
              <a:t>trajectory</a:t>
            </a:r>
            <a:r>
              <a:rPr lang="en-US" dirty="0"/>
              <a:t> is rendered next to the ground truth and written to a video file. Additionally the 3D </a:t>
            </a:r>
            <a:r>
              <a:rPr lang="en-US" dirty="0">
                <a:solidFill>
                  <a:schemeClr val="bg2"/>
                </a:solidFill>
              </a:rPr>
              <a:t>point cloud</a:t>
            </a:r>
            <a:r>
              <a:rPr lang="en-US" dirty="0"/>
              <a:t> can be viewed within the application.</a:t>
            </a:r>
          </a:p>
          <a:p>
            <a:pPr marL="0" indent="0">
              <a:buNone/>
            </a:pPr>
            <a:endParaRPr lang="de-DE" dirty="0"/>
          </a:p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C78E1F-E33B-44C7-84BC-C2CE03929D29}"/>
              </a:ext>
            </a:extLst>
          </p:cNvPr>
          <p:cNvSpPr txBox="1"/>
          <p:nvPr/>
        </p:nvSpPr>
        <p:spPr>
          <a:xfrm>
            <a:off x="371475" y="2490203"/>
            <a:ext cx="64611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Notable aspects of the architecture include: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Configurability</a:t>
            </a:r>
            <a:r>
              <a:rPr lang="en-US" sz="2400" dirty="0"/>
              <a:t>: many of the pipeline’s settings can be fine tuned in an external configuration file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Modularity</a:t>
            </a:r>
            <a:r>
              <a:rPr lang="en-US" sz="2400" dirty="0"/>
              <a:t>: several main components may be switched out, alternative implementations are available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Multithreading</a:t>
            </a:r>
            <a:r>
              <a:rPr lang="en-US" sz="2400" dirty="0"/>
              <a:t>: Feature extraction and matching is separated from pose estimation and optimization</a:t>
            </a:r>
          </a:p>
          <a:p>
            <a:endParaRPr lang="en-US" sz="2400" dirty="0"/>
          </a:p>
        </p:txBody>
      </p:sp>
      <p:pic>
        <p:nvPicPr>
          <p:cNvPr id="11" name="Grafik 10" descr="Bildschirmausschnitt">
            <a:extLst>
              <a:ext uri="{FF2B5EF4-FFF2-40B4-BE49-F238E27FC236}">
                <a16:creationId xmlns:a16="http://schemas.microsoft.com/office/drawing/2014/main" id="{D5EFB15E-957A-466C-80B5-705A18ED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1"/>
          <a:stretch/>
        </p:blipFill>
        <p:spPr>
          <a:xfrm>
            <a:off x="6731000" y="2642602"/>
            <a:ext cx="5089525" cy="2030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8C9B35E-AAB9-456D-B247-2B08510C8614}"/>
              </a:ext>
            </a:extLst>
          </p:cNvPr>
          <p:cNvSpPr txBox="1"/>
          <p:nvPr/>
        </p:nvSpPr>
        <p:spPr>
          <a:xfrm>
            <a:off x="6731000" y="4673519"/>
            <a:ext cx="5089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Screenshot of video produced by Odometry Pipeline</a:t>
            </a:r>
          </a:p>
        </p:txBody>
      </p:sp>
    </p:spTree>
    <p:extLst>
      <p:ext uri="{BB962C8B-B14F-4D97-AF65-F5344CB8AC3E}">
        <p14:creationId xmlns:p14="http://schemas.microsoft.com/office/powerpoint/2010/main" val="415635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B205F-AD37-4CF5-B62F-DDDB1EC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61CAD-CDC5-4697-A693-43B1C74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WS 17/18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305A8F-D419-4AD1-9BE3-1C6710D6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C358E-372D-4FC9-87CB-01FF1E98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Pipeline Architecture / Multi-Camera Computer Vision and Algorithms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60707-0598-45AF-A8B5-AE18D434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Odometry Pipeline is implemented in </a:t>
            </a:r>
            <a:r>
              <a:rPr lang="en-US" dirty="0">
                <a:solidFill>
                  <a:schemeClr val="bg2"/>
                </a:solidFill>
              </a:rPr>
              <a:t>C++ </a:t>
            </a:r>
            <a:r>
              <a:rPr lang="en-US" dirty="0"/>
              <a:t>and uses several open source libraries. </a:t>
            </a:r>
            <a:r>
              <a:rPr lang="en-US" dirty="0">
                <a:solidFill>
                  <a:schemeClr val="bg2"/>
                </a:solidFill>
              </a:rPr>
              <a:t>OpenCV</a:t>
            </a:r>
            <a:r>
              <a:rPr lang="en-US" dirty="0"/>
              <a:t> is used for general image processing, 2D feature extraction and tracking, pose estimation and video production. Optimization through bundle adjustment is achieved with </a:t>
            </a:r>
            <a:r>
              <a:rPr lang="en-US" dirty="0">
                <a:solidFill>
                  <a:schemeClr val="bg2"/>
                </a:solidFill>
              </a:rPr>
              <a:t>Ceres Solver</a:t>
            </a:r>
            <a:r>
              <a:rPr lang="en-US" dirty="0"/>
              <a:t>. Finally, </a:t>
            </a:r>
            <a:r>
              <a:rPr lang="en-US" dirty="0" err="1">
                <a:solidFill>
                  <a:schemeClr val="bg2"/>
                </a:solidFill>
              </a:rPr>
              <a:t>Dlib</a:t>
            </a:r>
            <a:r>
              <a:rPr lang="en-US" dirty="0"/>
              <a:t> is utilized for its 3D point cloud viewer as well as multithreading tools.</a:t>
            </a:r>
          </a:p>
          <a:p>
            <a:pPr marL="0" indent="0">
              <a:buNone/>
            </a:pPr>
            <a:endParaRPr lang="de-DE" dirty="0"/>
          </a:p>
          <a:p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70CEB7-5DFA-4765-90BD-73CE277963D6}"/>
              </a:ext>
            </a:extLst>
          </p:cNvPr>
          <p:cNvSpPr txBox="1"/>
          <p:nvPr/>
        </p:nvSpPr>
        <p:spPr>
          <a:xfrm>
            <a:off x="8449721" y="4120518"/>
            <a:ext cx="2586695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Ceres Solver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qph.fs.quoracdn.net/main-qimg-748316a749bdb46f5cdbe02e976e5500">
            <a:extLst>
              <a:ext uri="{FF2B5EF4-FFF2-40B4-BE49-F238E27FC236}">
                <a16:creationId xmlns:a16="http://schemas.microsoft.com/office/drawing/2014/main" id="{1A4BE20D-C01C-43CD-9CFA-355A5E3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84" y="3390707"/>
            <a:ext cx="1628128" cy="20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3.bp.blogspot.com/-gIFsLOzsU6E/UdWwp9ogpGI/AAAAAAAAAGM/HrHX94T__f8/s1600/dlib-logo.png">
            <a:extLst>
              <a:ext uri="{FF2B5EF4-FFF2-40B4-BE49-F238E27FC236}">
                <a16:creationId xmlns:a16="http://schemas.microsoft.com/office/drawing/2014/main" id="{7A7FEC88-17B8-4121-876E-F6490C75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37" y="4138936"/>
            <a:ext cx="3622675" cy="6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5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7C263-A94A-498B-AF0E-25FD1EE0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and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1869C2-19E6-413D-BDA5-0282C3A8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A13E50-995F-48D3-BCB9-9F20B87D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50BE3-D70D-4717-8B63-DA9B7FD53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Feature Extraction and Tracking / Multi-Camera Computer Vision and Algorithms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156DFD-6EA4-4577-85F5-CE7D1D9F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49389"/>
            <a:ext cx="11449050" cy="733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robust extraction of invariant points of interest is the corner stone of the Odometry pipeline. Within the architecture, different modules for 2D feature extraction are available.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97894F-B92C-43A1-8CD8-ACE0305E099B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CE89ED5-07D2-464D-80FD-259615D04F8D}"/>
                  </a:ext>
                </a:extLst>
              </p:cNvPr>
              <p:cNvSpPr txBox="1"/>
              <p:nvPr/>
            </p:nvSpPr>
            <p:spPr>
              <a:xfrm>
                <a:off x="7397839" y="2553985"/>
                <a:ext cx="4422686" cy="733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CE89ED5-07D2-464D-80FD-259615D0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839" y="2553985"/>
                <a:ext cx="4422686" cy="733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4BD2B09F-E602-4E39-A971-249FFF284616}"/>
              </a:ext>
            </a:extLst>
          </p:cNvPr>
          <p:cNvSpPr txBox="1"/>
          <p:nvPr/>
        </p:nvSpPr>
        <p:spPr>
          <a:xfrm>
            <a:off x="371475" y="2330094"/>
            <a:ext cx="69969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ShiTomasiFeatureExtractor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/>
              <a:t>Corner detector that selects local maxima in variation in all directions. Candidates are calculated using the Eigenvalues of the pixel‘s structural tensor [1].</a:t>
            </a:r>
          </a:p>
          <a:p>
            <a:r>
              <a:rPr lang="en-US" sz="2400" dirty="0" err="1">
                <a:solidFill>
                  <a:schemeClr val="bg2"/>
                </a:solidFill>
              </a:rPr>
              <a:t>OpenCVGoodFeatureExtractor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/>
              <a:t>OpenCV based corner detector similar to the implementation above. Uses heuristic corner response measure instead of calculating Eigenvalues [2].</a:t>
            </a:r>
          </a:p>
          <a:p>
            <a:r>
              <a:rPr lang="en-US" sz="2400" dirty="0" err="1">
                <a:solidFill>
                  <a:schemeClr val="bg2"/>
                </a:solidFill>
              </a:rPr>
              <a:t>OpenCVFASTFeatureExtractor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/>
              <a:t>Machine learning based. Checks pixels on a circle around the point of interest [3].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D02954-F0E1-4D6C-A77A-FB29626A87EC}"/>
              </a:ext>
            </a:extLst>
          </p:cNvPr>
          <p:cNvSpPr txBox="1"/>
          <p:nvPr/>
        </p:nvSpPr>
        <p:spPr>
          <a:xfrm>
            <a:off x="7326817" y="2330094"/>
            <a:ext cx="176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748706-43B0-4D3B-AB3F-1058D74CEE3F}"/>
                  </a:ext>
                </a:extLst>
              </p:cNvPr>
              <p:cNvSpPr txBox="1"/>
              <p:nvPr/>
            </p:nvSpPr>
            <p:spPr>
              <a:xfrm>
                <a:off x="7397839" y="3765469"/>
                <a:ext cx="2584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trace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8748706-43B0-4D3B-AB3F-1058D74C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839" y="3765469"/>
                <a:ext cx="2584169" cy="276999"/>
              </a:xfrm>
              <a:prstGeom prst="rect">
                <a:avLst/>
              </a:prstGeom>
              <a:blipFill>
                <a:blip r:embed="rId4"/>
                <a:stretch>
                  <a:fillRect l="-709"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439BB9C2-F96A-4438-A3FD-F21551AA4D57}"/>
              </a:ext>
            </a:extLst>
          </p:cNvPr>
          <p:cNvSpPr txBox="1"/>
          <p:nvPr/>
        </p:nvSpPr>
        <p:spPr>
          <a:xfrm>
            <a:off x="7326817" y="3388403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response measure</a:t>
            </a:r>
          </a:p>
        </p:txBody>
      </p:sp>
      <p:pic>
        <p:nvPicPr>
          <p:cNvPr id="16" name="Grafik 15" descr="Bildschirmausschnitt">
            <a:extLst>
              <a:ext uri="{FF2B5EF4-FFF2-40B4-BE49-F238E27FC236}">
                <a16:creationId xmlns:a16="http://schemas.microsoft.com/office/drawing/2014/main" id="{AA35261A-E2AB-4B0E-9C30-43D627747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839" y="4143544"/>
            <a:ext cx="3842197" cy="1872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929E147-9F5A-4AF5-88B7-25D85C16BC15}"/>
              </a:ext>
            </a:extLst>
          </p:cNvPr>
          <p:cNvSpPr txBox="1"/>
          <p:nvPr/>
        </p:nvSpPr>
        <p:spPr>
          <a:xfrm>
            <a:off x="7427212" y="6015919"/>
            <a:ext cx="384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FAST (Features from Accelerated Segment Test) algorithm, from </a:t>
            </a:r>
            <a:r>
              <a:rPr lang="en-US" sz="1000" dirty="0" err="1"/>
              <a:t>Rosten</a:t>
            </a:r>
            <a:r>
              <a:rPr lang="en-US" sz="1000" dirty="0"/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70477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7C263-A94A-498B-AF0E-25FD1EE0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and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1869C2-19E6-413D-BDA5-0282C3A8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A13E50-995F-48D3-BCB9-9F20B87D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50BE3-D70D-4717-8B63-DA9B7FD53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Feature Extraction and Tracking / Multi-Camera Computer Vision and Algorithms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156DFD-6EA4-4577-85F5-CE7D1D9F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49389"/>
            <a:ext cx="11449050" cy="733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Features need to be tracked between frames in order to perform pose estimation or triangulation of new 3D points.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97894F-B92C-43A1-8CD8-ACE0305E099B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7" name="OpenCV LK Tracker - Version 1">
            <a:hlinkClick r:id="" action="ppaction://media"/>
            <a:extLst>
              <a:ext uri="{FF2B5EF4-FFF2-40B4-BE49-F238E27FC236}">
                <a16:creationId xmlns:a16="http://schemas.microsoft.com/office/drawing/2014/main" id="{C3643893-F5AB-42C2-8268-B43A733A7D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881" y="2848386"/>
            <a:ext cx="9119386" cy="2763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A1FAC9A-E2CD-463D-A60F-B394F1837C7B}"/>
              </a:ext>
            </a:extLst>
          </p:cNvPr>
          <p:cNvSpPr txBox="1"/>
          <p:nvPr/>
        </p:nvSpPr>
        <p:spPr>
          <a:xfrm>
            <a:off x="1486881" y="5612107"/>
            <a:ext cx="9118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Video of Odometry Pipeline tracking 2D features with the </a:t>
            </a:r>
            <a:r>
              <a:rPr lang="en-US" sz="1000" dirty="0" err="1">
                <a:solidFill>
                  <a:schemeClr val="bg2"/>
                </a:solidFill>
              </a:rPr>
              <a:t>OpenCVLucasKanadeFM</a:t>
            </a:r>
            <a:r>
              <a:rPr lang="en-US" sz="1000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4041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7C263-A94A-498B-AF0E-25FD1EE0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and Tracking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1869C2-19E6-413D-BDA5-0282C3A8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de-DE" dirty="0"/>
              <a:t>WS 17/18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A13E50-995F-48D3-BCB9-9F20B87D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50BE3-D70D-4717-8B63-DA9B7FD53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Feature Extraction and Tracking / Multi-Camera Computer Vision and Algorithms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B156DFD-6EA4-4577-85F5-CE7D1D9F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49389"/>
            <a:ext cx="11449050" cy="733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Features need to be tracked between frames in order to perform pose estimation or triangulation of new 3D points.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597894F-B92C-43A1-8CD8-ACE0305E099B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BD2B09F-E602-4E39-A971-249FFF284616}"/>
                  </a:ext>
                </a:extLst>
              </p:cNvPr>
              <p:cNvSpPr txBox="1"/>
              <p:nvPr/>
            </p:nvSpPr>
            <p:spPr>
              <a:xfrm>
                <a:off x="371475" y="2330094"/>
                <a:ext cx="11449050" cy="441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2"/>
                    </a:solidFill>
                  </a:rPr>
                  <a:t>OpenCVLucasKanadeFM</a:t>
                </a:r>
              </a:p>
              <a:p>
                <a:r>
                  <a:rPr lang="en-US" sz="2400" dirty="0"/>
                  <a:t>OpenCV‘s implementation of a pyramidal Lucas </a:t>
                </a:r>
                <a:r>
                  <a:rPr lang="en-US" sz="2400" dirty="0" err="1"/>
                  <a:t>Kanade</a:t>
                </a:r>
                <a:r>
                  <a:rPr lang="en-US" sz="2400" dirty="0"/>
                  <a:t> feature tracker [4]. On each level of the pyramid, the residual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brk m:alnAt="9"/>
                                          </m:r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brk m:alnAt="9"/>
                                          </m:r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acc>
                                        <m:r>
                                          <m:rPr>
                                            <m:brk m:alnAt="9"/>
                                          </m:rPr>
                                          <a:rPr lang="de-DE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de-DE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is minimized for an image patch around each feature in regard to image 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/>
                  <a:t> and the affine transformation matrix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 err="1">
                    <a:solidFill>
                      <a:schemeClr val="bg2"/>
                    </a:solidFill>
                  </a:rPr>
                  <a:t>kNNFeatureMatcher</a:t>
                </a:r>
                <a:endParaRPr lang="en-US" sz="2400" dirty="0">
                  <a:solidFill>
                    <a:schemeClr val="bg2"/>
                  </a:solidFill>
                </a:endParaRPr>
              </a:p>
              <a:p>
                <a:r>
                  <a:rPr lang="en-US" sz="2400" dirty="0"/>
                  <a:t>Selects a local neighborhood of 2D features in the target image and compares them to a feature in the source image. Relatively slow, as features have to be extracted from every frame.</a:t>
                </a:r>
              </a:p>
              <a:p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4BD2B09F-E602-4E39-A971-249FFF28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" y="2330094"/>
                <a:ext cx="11449050" cy="4411336"/>
              </a:xfrm>
              <a:prstGeom prst="rect">
                <a:avLst/>
              </a:prstGeom>
              <a:blipFill>
                <a:blip r:embed="rId3"/>
                <a:stretch>
                  <a:fillRect l="-852" t="-1105" r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1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I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M_I6_Presentation_Wide.potx" id="{7CC128BB-DCD2-4E37-8BCC-6EA7D9250DCD}" vid="{E51C5ED9-ACAB-4828-8F06-AED52E40E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</Template>
  <TotalTime>0</TotalTime>
  <Words>1570</Words>
  <Application>Microsoft Office PowerPoint</Application>
  <PresentationFormat>Breitbild</PresentationFormat>
  <Paragraphs>205</Paragraphs>
  <Slides>16</Slides>
  <Notes>12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Office</vt:lpstr>
      <vt:lpstr>Multi-Camera Computer Vision and Algorithms</vt:lpstr>
      <vt:lpstr>Pipeline Architecture</vt:lpstr>
      <vt:lpstr>Pipeline Architecture</vt:lpstr>
      <vt:lpstr>Pipeline Architecture</vt:lpstr>
      <vt:lpstr>Pipeline Architecture</vt:lpstr>
      <vt:lpstr>Pipeline Architecture</vt:lpstr>
      <vt:lpstr>Feature Extraction and Tracking</vt:lpstr>
      <vt:lpstr>Feature Extraction and Tracking</vt:lpstr>
      <vt:lpstr>Feature Extraction and Tracking</vt:lpstr>
      <vt:lpstr>Triangulation and Pose Estimation</vt:lpstr>
      <vt:lpstr>Triangulation and Pose Estimation</vt:lpstr>
      <vt:lpstr>Bundle Adjustment and Optimizations</vt:lpstr>
      <vt:lpstr>Bundle Adjustment and Optimizations</vt:lpstr>
      <vt:lpstr>Conclusion</vt:lpstr>
      <vt:lpstr>Conclusion</vt:lpstr>
      <vt:lpstr>Conclusion</vt:lpstr>
    </vt:vector>
  </TitlesOfParts>
  <Manager>knoll@mytum.de</Manager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Muscular Robots: An Introducion</dc:title>
  <dc:creator>ga48zov</dc:creator>
  <cp:lastModifiedBy>ga48zov</cp:lastModifiedBy>
  <cp:revision>195</cp:revision>
  <dcterms:created xsi:type="dcterms:W3CDTF">2018-01-14T10:51:07Z</dcterms:created>
  <dcterms:modified xsi:type="dcterms:W3CDTF">2018-03-16T18:01:24Z</dcterms:modified>
</cp:coreProperties>
</file>